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7"/>
  </p:notesMasterIdLst>
  <p:sldIdLst>
    <p:sldId id="297" r:id="rId3"/>
    <p:sldId id="298" r:id="rId4"/>
    <p:sldId id="299" r:id="rId5"/>
    <p:sldId id="300" r:id="rId6"/>
    <p:sldId id="301" r:id="rId7"/>
    <p:sldId id="302" r:id="rId8"/>
    <p:sldId id="281" r:id="rId9"/>
    <p:sldId id="284" r:id="rId10"/>
    <p:sldId id="286" r:id="rId11"/>
    <p:sldId id="303" r:id="rId12"/>
    <p:sldId id="304" r:id="rId13"/>
    <p:sldId id="257" r:id="rId14"/>
    <p:sldId id="277" r:id="rId15"/>
    <p:sldId id="278" r:id="rId16"/>
    <p:sldId id="279" r:id="rId17"/>
    <p:sldId id="274" r:id="rId18"/>
    <p:sldId id="280" r:id="rId19"/>
    <p:sldId id="265" r:id="rId20"/>
    <p:sldId id="305" r:id="rId21"/>
    <p:sldId id="271" r:id="rId22"/>
    <p:sldId id="266" r:id="rId23"/>
    <p:sldId id="267" r:id="rId24"/>
    <p:sldId id="273" r:id="rId25"/>
    <p:sldId id="306" r:id="rId26"/>
    <p:sldId id="289" r:id="rId27"/>
    <p:sldId id="307" r:id="rId28"/>
    <p:sldId id="292" r:id="rId29"/>
    <p:sldId id="294" r:id="rId30"/>
    <p:sldId id="295" r:id="rId31"/>
    <p:sldId id="296" r:id="rId32"/>
    <p:sldId id="309" r:id="rId33"/>
    <p:sldId id="308" r:id="rId34"/>
    <p:sldId id="310" r:id="rId35"/>
    <p:sldId id="27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463"/>
    <a:srgbClr val="FF9998"/>
    <a:srgbClr val="E5E5E5"/>
    <a:srgbClr val="EA6FB5"/>
    <a:srgbClr val="F767B0"/>
    <a:srgbClr val="EEEFBD"/>
    <a:srgbClr val="FE9B98"/>
    <a:srgbClr val="FF999A"/>
    <a:srgbClr val="4A82D1"/>
    <a:srgbClr val="315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1" autoAdjust="0"/>
    <p:restoredTop sz="88578" autoAdjust="0"/>
  </p:normalViewPr>
  <p:slideViewPr>
    <p:cSldViewPr snapToGrid="0">
      <p:cViewPr>
        <p:scale>
          <a:sx n="75" d="100"/>
          <a:sy n="75" d="100"/>
        </p:scale>
        <p:origin x="1061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FAB9F-F342-4088-A74D-7A2610972663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65C55-45CA-48C0-A9A9-B5AA9B65A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084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http://www.52nlp.cn/</a:t>
            </a:r>
            <a:r>
              <a:rPr kumimoji="1" lang="en-US" altLang="zh-CN" dirty="0" err="1" smtClean="0"/>
              <a:t>bert</a:t>
            </a:r>
            <a:r>
              <a:rPr kumimoji="1" lang="en-US" altLang="zh-CN" dirty="0" smtClean="0"/>
              <a:t>-paper-</a:t>
            </a:r>
            <a:r>
              <a:rPr kumimoji="1" lang="zh-CN" altLang="en-US" dirty="0" smtClean="0"/>
              <a:t>论文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文章</a:t>
            </a:r>
            <a:r>
              <a:rPr kumimoji="1" lang="en-US" altLang="zh-CN" dirty="0" smtClean="0"/>
              <a:t>-</a:t>
            </a:r>
            <a:r>
              <a:rPr kumimoji="1" lang="zh-CN" altLang="en-US" smtClean="0"/>
              <a:t>代码资源汇总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333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的核心过程非常简洁，它会先从数据集抽取两个句子，其中第二句是第一句的下一句的概率是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，这样就能学习句子之间的关系。其次随机去除两个句子中的一些词，并要求模型预测这些词是什么，这样就能学习句子内部的关系。最后再将经过处理的句子传入大型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模型，并通过两个损失函数同时学习上面两个目标就能完成训练。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366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Self-Attention: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对于输入文本，我们需要对其中的每个字分别增强语义向量表示，因此，我们分别将每个字作为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，加权融合文本中所有字的语义信息，得到各个字的增强语义向量，如下图所示。在这种情况下，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的向量表示均来自于同一输入文本，因此，该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机制也叫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123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Multi-head Self-Attention: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为了增强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的多样性，文章作者进一步利用不同的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模块获得文本中每个字在不同语义空间下的增强语义向量，并将每个字的多个增强语义向量进行线性组合，从而获得一个最终的与原始字向量长度相同的增强语义向量，如下图所示。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26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残差连接（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ResidualConnection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）：将模块的输入与输出直接相加，作为最后的输出。这种操作背后的一个基本考虑是：修改输入比重构整个输出更容易（“锦上添花”比“雪中送炭”容易多了！）。这样一来，可以使网络更容易训练。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Normalization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：对某一层神经网络节点作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均值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方差的标准化。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线性转换：对每个字的增强语义向量再做两次线性变换，以增强整个模型的表达能力。这里，变换后的向量与原向量保持长度相同。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074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组装好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TransformerEncoder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之后，再把多个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Encoder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一层一层地堆叠起来，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模型就大功告成了！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在论文中，作者分别用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Encoder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组装了两套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模型，两套模型的参数总数分别为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110M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340M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4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缺点：生成模型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336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核心过程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的核心过程非常简洁，它会先从数据集抽取两个句子，其中第二句是第一句的下一句的概率是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，这样就能学习句子之间的关系。其次随机去除两个句子中的一些词，并要求模型预测这些词是什么，这样就能学习句子内部的关系。最后再将经过处理的句子传入大型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模型，并通过两个损失函数同时学习上面两个目标就能完成训练。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业界广泛认为谷歌新提出来的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预训练模型主要在三方面会启发今后的研究，即对预训练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模型的贡献、计算力对研究的重要性、以及研究团队和工程能力。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633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对于句子关系类任务，很简单，和</a:t>
            </a:r>
            <a:r>
              <a:rPr kumimoji="1" lang="en-US" altLang="zh-CN" dirty="0" smtClean="0"/>
              <a:t>GPT</a:t>
            </a:r>
            <a:r>
              <a:rPr kumimoji="1" lang="zh-CN" altLang="en-US" dirty="0" smtClean="0"/>
              <a:t>类似，加上一个起始和终结符号，句子之间加个分隔符即可。对于输出来说，把第一个起始符号对应的</a:t>
            </a:r>
            <a:r>
              <a:rPr kumimoji="1" lang="en-US" altLang="zh-CN" dirty="0" smtClean="0"/>
              <a:t>Transformer</a:t>
            </a:r>
            <a:r>
              <a:rPr kumimoji="1" lang="zh-CN" altLang="en-US" dirty="0" smtClean="0"/>
              <a:t>最后一层位置上面串接一个</a:t>
            </a:r>
            <a:r>
              <a:rPr kumimoji="1" lang="en-US" altLang="zh-CN" dirty="0" err="1" smtClean="0"/>
              <a:t>softmax</a:t>
            </a:r>
            <a:r>
              <a:rPr kumimoji="1" lang="zh-CN" altLang="en-US" dirty="0" smtClean="0"/>
              <a:t>分类层即可。对于分类问题，与</a:t>
            </a:r>
            <a:r>
              <a:rPr kumimoji="1" lang="en-US" altLang="zh-CN" dirty="0" smtClean="0"/>
              <a:t>GPT</a:t>
            </a:r>
            <a:r>
              <a:rPr kumimoji="1" lang="zh-CN" altLang="en-US" dirty="0" smtClean="0"/>
              <a:t>一样，只需要增加起始和终结符号，输出部分和句子关系判断任务类似改造；对于序列标注问题，输入部分和单句分类是一样的，只需要输出部分</a:t>
            </a:r>
            <a:r>
              <a:rPr kumimoji="1" lang="en-US" altLang="zh-CN" dirty="0" smtClean="0"/>
              <a:t>Transformer</a:t>
            </a:r>
            <a:r>
              <a:rPr kumimoji="1" lang="zh-CN" altLang="en-US" dirty="0" smtClean="0"/>
              <a:t>最后一层每个单词对应位置都进行分类即</a:t>
            </a:r>
          </a:p>
          <a:p>
            <a:r>
              <a:rPr kumimoji="1" lang="en-US" altLang="zh-CN" dirty="0" smtClean="0"/>
              <a:t>---------------------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对于句子级的分类任务，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的微调方法非常直观。论文用刚才介绍过的特殊符号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[CLS]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来对应整个句子的表征。我们只需要把它作为输入通过一层网络，最后做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就可以了。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80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25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语句对分类任务：该任务的实际应用场景包括：问答（判断一个问题与一个答案是否匹配）、语句匹配（两句话是否表达同一个意思）等。对于该任务，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模型除了添加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[CLS]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符号并将对应的输出作为文本的语义表示，还对输入的两句话用一个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[SEP]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符号作分割，并分别对两句话附加两个不同的文本向量以作区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88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为什么研究</a:t>
            </a:r>
            <a:r>
              <a:rPr lang="en-US" altLang="zh-CN" sz="1200" dirty="0" err="1" smtClean="0"/>
              <a:t>bert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228600" indent="-228600">
              <a:buAutoNum type="arabicPeriod"/>
            </a:pPr>
            <a:r>
              <a:rPr lang="zh-CN" altLang="en-US" sz="1200" baseline="0" dirty="0" smtClean="0"/>
              <a:t>效果好：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基本刷新了很多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任务的最好性能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通用性广泛：绝大部分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任务都可以采用类似的两阶段模式直接去提升效果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：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pre_train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fine_tuning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创新不大，是近年来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重大进展的集大成者：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从预训练讲起：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里的早期预训练技术，用语言模型做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的工具是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word2vec,word2vec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的两种训练方法：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CBOW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Skip-gram~</a:t>
            </a: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一种叫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CBOW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，核心思想是从一个句子里面把一个词抠掉，用这个词的上文和下文去预测被抠掉的这个词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第二种叫做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Skip-gram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CBOW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正好反过来，输入某个单词，要求网络预测它的上下文单词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初始化第一层网络参数，下游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任务在使用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的时候也类似图像有两种做法，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一种是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Frozen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那层网络参数固定不动；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另外一种是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这层参数使用新的训练集合训练也需要跟着训练过程更新掉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embedding(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无法区分多义词的不同语义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ELMO(Embedding from Language Models)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（解决了多义词问题）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是固定的，一旦生成不会根据上下文再变化；而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先给定一个词的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，后期再根据上下文进行调整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两个阶段：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利用双向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进行预训练；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做下游任务时，从预训练网络中提取对应单词的网络各层的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作为新特征补充到下游任务中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GPT(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Generative Pre-Training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生成式的预训练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第一个阶段是利用语言模型进行预训练，第二阶段通过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的模式解决下游任务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的预训练过程，其实和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是类似的，不同点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:1.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特征抽取器用的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，其特征抽取能力要强于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采用单向的语言模型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采用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：采用双向语言模型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CD24-9ED0-449A-972E-1E3FE4FD2B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16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序列标注任务：该任务的实际应用场景包括：中文分词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新词发现（标注每个字是词的首字、中间字或末字）、答案抽取（答案的起止位置）等。对于该任务，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模型利用文本中每个字对应的输出向量对该字进行标注（分类），如下图所示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分别表示一个词的第一个字、中间字和最后一个字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cloud.tencent.com</a:t>
            </a:r>
            <a:r>
              <a:rPr kumimoji="1" lang="en-US" altLang="zh-CN" dirty="0" smtClean="0"/>
              <a:t>/developer/article/1389555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869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核心过程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的核心过程非常简洁，它会先从数据集抽取两个句子，其中第二句是第一句的下一句的概率是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，这样就能学习句子之间的关系。其次随机去除两个句子中的一些词，并要求模型预测这些词是什么，这样就能学习句子内部的关系。最后再将经过处理的句子传入大型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模型，并通过两个损失函数同时学习上面两个目标就能完成训练。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业界广泛认为谷歌新提出来的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预训练模型主要在三方面会启发今后的研究，即对预训练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模型的贡献、计算力对研究的重要性、以及研究团队和工程能力。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64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那么如果把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应用在多轮会话问题上，会是什么效果呢？论文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 of Transfer-Learning Approaches for Response Selection in Multi-Turn Conversations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给出了实验结果。它利用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等预训练模型改进多轮对话中如何融入历史信息，来对下一句选择的问题。效果提升明显，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效果优于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效果明显优于基准方法。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相对基准方法，在不同数据集合下，效果提升幅度在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11%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41%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460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那么如果把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应用在多轮会话问题上，会是什么效果呢？论文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 of Transfer-Learning Approaches for Response Selection in Multi-Turn Conversations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给出了实验结果。它利用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等预训练模型改进多轮对话中如何融入历史信息，来对下一句选择的问题。效果提升明显，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效果优于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效果明显优于基准方法。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相对基准方法，在不同数据集合下，效果提升幅度在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11%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41%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860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cloud.tencent.com</a:t>
            </a:r>
            <a:r>
              <a:rPr kumimoji="1" lang="en-US" altLang="zh-CN" dirty="0" smtClean="0"/>
              <a:t>/developer/article/1447152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60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上张的</a:t>
            </a:r>
            <a:r>
              <a:rPr kumimoji="1" lang="en-US" altLang="zh-CN" dirty="0" smtClean="0"/>
              <a:t>3.2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700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通过改造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预训练模型，来产生新增的训练数据，以此来增强任务分类效果。就是说对于某个任务，输入训练数据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，通过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，产生训练数据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，利用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来增强分类器性能。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类别防止产生相反的情感倾向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不想输出“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kumimoji="1"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211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核心过程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的核心过程非常简洁，它会先从数据集抽取两个句子，其中第二句是第一句的下一句的概率是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，这样就能学习句子之间的关系。其次随机去除两个句子中的一些词，并要求模型预测这些词是什么，这样就能学习句子内部的关系。最后再将经过处理的句子传入大型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模型，并通过两个损失函数同时学习上面两个目标就能完成训练。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业界广泛认为谷歌新提出来的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预训练模型主要在三方面会启发今后的研究，即对预训练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模型的贡献、计算力对研究的重要性、以及研究团队和工程能力。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391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cloud.tencent.com</a:t>
            </a:r>
            <a:r>
              <a:rPr kumimoji="1" lang="en-US" altLang="zh-CN" dirty="0" smtClean="0"/>
              <a:t>/developer/article/1447152</a:t>
            </a:r>
            <a:endParaRPr kumimoji="1" lang="zh-CN" altLang="en-US" dirty="0" smtClean="0"/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生成式摘要任务，从技术体系来说，符合典型的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Encoder-Decoder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技术框架：原始文章从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生成语句作为摘要结果。既然是这样，要想利用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的预训练成果，无非体现在两个地方，一个地方是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端，这个好解决，只需要用预训练好的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模型初始化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参数即可，简单直观无疑义；另外一个地方是在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端，这个地方要应用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就比较麻烦，主要的问题在于：尽管也可以用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的预训练参数初始化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参数，但是目前各种实验证明这么做效果不好，主要是因为：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在预训练的时候，采用的是双向语言模型的模式。而一般的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阶段的生成过程，是从左到右一个单词一个单词逐步生成的。所以，这与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的双向语言模型训练模式不同，无法有效利用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在预训练阶段学习好的下文的信息提示作用。于是，造成了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的预训练模型无法在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端充分发挥作用。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所以，如果采取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Encoder-Decoder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框架做生成式的文本摘要，要想发挥出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的威力，并不容易。因为它面临与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生成类任务完全相同的问题，而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目前在生成模型方面是个难题，尽管最近出了几个方案，但是实际上，这个问题貌似仍然并没有被很好地解决，所以它是严重依赖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生成模型的技术进展的。</a:t>
            </a:r>
          </a:p>
          <a:p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444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6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）斯坦福问答数据集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v1.1</a:t>
            </a:r>
            <a:b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斯坦福问答数据集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v1.1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：一种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100k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众包问答对的集合</a:t>
            </a:r>
            <a:b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任务：给出一个问题和包含答案的来自维基百科的一个段落，任务是预测该段落中的其答案文本的跨度</a:t>
            </a:r>
            <a:b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）命名实体识别（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b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数据集：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CoNLL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命名实体识别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(NER)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数据集，由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200k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个训练单词组成，这些单词已注释为人员、组织、位置、杂项或其他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非命名实体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作者：奔向算法的喵</a:t>
            </a:r>
            <a:b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链接：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www.jianshu.com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/p/160c4800b9b5</a:t>
            </a:r>
            <a:b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来源：简书</a:t>
            </a:r>
            <a:b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简书著作权归作者所有，任何形式的转载都请联系作者获得授权并注明出处。</a:t>
            </a:r>
          </a:p>
          <a:p>
            <a:endParaRPr kumimoji="1" lang="en-US" altLang="zh-CN" dirty="0" smtClean="0"/>
          </a:p>
          <a:p>
            <a:r>
              <a:rPr lang="zh-CN" altLang="en-US" dirty="0" smtClean="0"/>
              <a:t>这么做有几个好处，首先，如果手头任务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的训练集合数据量较少的话，现阶段的好用的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比如</a:t>
            </a:r>
            <a:r>
              <a:rPr lang="en-US" altLang="zh-CN" dirty="0" err="1" smtClean="0"/>
              <a:t>Resnet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Densenet</a:t>
            </a:r>
            <a:r>
              <a:rPr lang="en-US" altLang="zh-CN" dirty="0" smtClean="0"/>
              <a:t>/Inception</a:t>
            </a:r>
            <a:r>
              <a:rPr lang="zh-CN" altLang="en-US" dirty="0" smtClean="0"/>
              <a:t>等网络结构层数很深，几百万上千万参数量算起步价，上亿参数的也很常见，训练数据少很难很好地训练这么复杂的网络，但是如果其中大量参数通过大的训练集合比如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预先训练好直接拿来初始化大部分网络结构参数，然后再用</a:t>
            </a:r>
            <a:r>
              <a:rPr lang="en-US" altLang="zh-CN" dirty="0" smtClean="0"/>
              <a:t>C</a:t>
            </a:r>
            <a:r>
              <a:rPr lang="zh-CN" altLang="en-US" dirty="0" smtClean="0"/>
              <a:t>任务手头比较可怜的数据量上</a:t>
            </a:r>
            <a:r>
              <a:rPr lang="en-US" altLang="zh-CN" dirty="0" smtClean="0"/>
              <a:t>Fine-tuning</a:t>
            </a:r>
            <a:r>
              <a:rPr lang="zh-CN" altLang="en-US" dirty="0" smtClean="0"/>
              <a:t>过程去调整参数让它们更适合解决</a:t>
            </a:r>
            <a:r>
              <a:rPr lang="en-US" altLang="zh-CN" dirty="0" smtClean="0"/>
              <a:t>C</a:t>
            </a:r>
            <a:r>
              <a:rPr lang="zh-CN" altLang="en-US" dirty="0" smtClean="0"/>
              <a:t>任务，那事情就好办多了。这样原先训练不了的任务就能解决了，即使手头任务训练数据也不少，加个预训练过程也能极大加快任务训练的收敛速度，所以这种预训练方式是老少皆宜的解决方案，另外疗效又好，所以在做图像处理领域很快就流行开来</a:t>
            </a:r>
          </a:p>
          <a:p>
            <a:r>
              <a:rPr lang="en-US" altLang="zh-CN" dirty="0" smtClean="0"/>
              <a:t>--------------------- </a:t>
            </a:r>
          </a:p>
          <a:p>
            <a:r>
              <a:rPr lang="zh-CN" altLang="en-US" dirty="0" smtClean="0"/>
              <a:t>作者：</a:t>
            </a:r>
            <a:r>
              <a:rPr lang="en-US" altLang="zh-CN" dirty="0" err="1" smtClean="0"/>
              <a:t>kaiyuan_sjtu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来源：</a:t>
            </a:r>
            <a:r>
              <a:rPr lang="en-US" altLang="zh-CN" dirty="0" smtClean="0"/>
              <a:t>CSDN </a:t>
            </a:r>
          </a:p>
          <a:p>
            <a:r>
              <a:rPr lang="zh-CN" altLang="en-US" dirty="0" smtClean="0"/>
              <a:t>原文：</a:t>
            </a:r>
            <a:r>
              <a:rPr lang="en-US" altLang="zh-CN" dirty="0" smtClean="0"/>
              <a:t>https://</a:t>
            </a:r>
            <a:r>
              <a:rPr lang="en-US" altLang="zh-CN" dirty="0" err="1" smtClean="0"/>
              <a:t>blog.csdn.net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Kaiyuan_sjtu</a:t>
            </a:r>
            <a:r>
              <a:rPr lang="en-US" altLang="zh-CN" dirty="0" smtClean="0"/>
              <a:t>/article/details/83991186 </a:t>
            </a:r>
          </a:p>
          <a:p>
            <a:r>
              <a:rPr lang="zh-CN" altLang="en-US" dirty="0" smtClean="0"/>
              <a:t>版权声明：本文为博主原创文章，转载请附上博文链接！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CD24-9ED0-449A-972E-1E3FE4FD2B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6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7CD24-9ED0-449A-972E-1E3FE4FD2B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600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创新不大，是近年来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重大进展的集大成者：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从预训练讲起：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里的早期预训练技术，用语言模型做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的工具是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word2vec,word2vec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的两种训练方法：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CBOW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Skip-gram~</a:t>
            </a: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一种叫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CBOW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，核心思想是从一个句子里面把一个词抠掉，用这个词的上文和下文去预测被抠掉的这个词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第二种叫做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Skip-gram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CBOW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正好反过来，输入某个单词，要求网络预测它的上下文单词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初始化第一层网络参数，下游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任务在使用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的时候也类似图像有两种做法，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一种是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Frozen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那层网络参数固定不动；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另外一种是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这层参数使用新的训练集合训练也需要跟着训练过程更新掉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embedding(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无法区分多义词的不同语义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ELMO(Embedding from Language Models)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（解决了多义词问题）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是固定的，一旦生成不会根据上下文再变化；而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先给定一个词的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，后期再根据上下文进行调整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两个阶段：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利用双向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进行预训练；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做下游任务时，从预训练网络中提取对应单词的网络各层的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作为新特征补充到下游任务中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GPT(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Generative Pre-Training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生成式的预训练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228600" indent="-228600">
              <a:buAutoNum type="arabicPeriod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第一个阶段是利用语言模型进行预训练，第二阶段通过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的模式解决下游任务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的预训练过程，其实和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是类似的，不同点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:1.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特征抽取器用的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，其特征抽取能力要强于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采用单向的语言模型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采用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</a:p>
          <a:p>
            <a:pPr marL="228600" indent="-228600">
              <a:buAutoNum type="arabicPeriod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：采用双向语言模型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312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是一种是基于特征的语言模型，用预训练好的语言模型，生成更好的特征。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先给定一个词的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，后期再根据上下文进行调整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我们知道，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在下游任务使用预训练模型的时候，采用的是特征集成的方式：就是说把当前要判断的输入句子，走一遍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预训练好的的双层双向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网络，然后把每个输入单词对应位置的高层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激活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（或者输入单词对应位置的若干层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进行加权求和），作为下游任务单词对应的输入。这是一种典型的应用预训练模型的方法，更侧重于单词的上下文特征表达方面。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则采取了另外一种应用模式：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。意思是：在获得了预训练模型以及对应的网络结构（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）后，第二个阶段仍然采用与预训练过程相同的网络结构，拿出手头任务的部分训练数据，直接在这个网络上进行模型训练，以针对性地修正预训练阶段获得的网络参数，一般这个阶段被称为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。这是另外一种典型的应用模式。</a:t>
            </a:r>
          </a:p>
          <a:p>
            <a:endParaRPr lang="zh-CN" altLang="en-US" dirty="0" smtClean="0"/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82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Bert</a:t>
            </a:r>
            <a:r>
              <a:rPr kumimoji="1" lang="zh-CN" altLang="en-US" dirty="0" smtClean="0"/>
              <a:t>相当于龙骨，大框架已经出来，只需要后续进行少量改动就可以适用于大多数</a:t>
            </a:r>
            <a:r>
              <a:rPr kumimoji="1" lang="en-US" altLang="zh-CN" dirty="0" smtClean="0"/>
              <a:t>NLP</a:t>
            </a:r>
            <a:r>
              <a:rPr kumimoji="1" lang="zh-CN" altLang="en-US" dirty="0" smtClean="0"/>
              <a:t>任务；</a:t>
            </a:r>
            <a:endParaRPr kumimoji="1" lang="en-US" altLang="zh-CN" dirty="0" smtClean="0"/>
          </a:p>
          <a:p>
            <a:r>
              <a:rPr kumimoji="1" lang="zh-CN" altLang="en-US" dirty="0" smtClean="0"/>
              <a:t>而以前的</a:t>
            </a:r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embedding</a:t>
            </a:r>
            <a:r>
              <a:rPr kumimoji="1" lang="zh-CN" altLang="en-US" dirty="0" smtClean="0"/>
              <a:t>相当于对第一层进行训练得到模型，后续大部分的操作还得针对不同任务进行不同的模型训练；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Bert</a:t>
            </a:r>
            <a:r>
              <a:rPr kumimoji="1" lang="zh-CN" altLang="en-US" dirty="0" smtClean="0"/>
              <a:t>只需要在最后一层进行下游的不同操作就可以，大部分的模型框架已经出来了</a:t>
            </a:r>
            <a:r>
              <a:rPr kumimoji="1" lang="en-US" altLang="zh-CN" dirty="0" smtClean="0"/>
              <a:t>~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04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核心过程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的核心过程非常简洁，它会先从数据集抽取两个句子，其中第二句是第一句的下一句的概率是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，这样就能学习句子之间的关系。其次随机去除两个句子中的一些词，并要求模型预测这些词是什么，这样就能学习句子内部的关系。最后再将经过处理的句子传入大型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模型，并通过两个损失函数同时学习上面两个目标就能完成训练。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业界广泛认为谷歌新提出来的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预训练模型主要在三方面会启发今后的研究，即对预训练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模型的贡献、计算力对研究的重要性、以及研究团队和工程能力。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90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预测下一个词，</a:t>
            </a:r>
            <a:r>
              <a:rPr lang="en-US" altLang="zh-CN" sz="1200" dirty="0" smtClean="0"/>
              <a:t>ELMO</a:t>
            </a:r>
            <a:r>
              <a:rPr lang="zh-CN" altLang="en-US" sz="1200" dirty="0" smtClean="0"/>
              <a:t>采用左</a:t>
            </a:r>
            <a:r>
              <a:rPr lang="en-US" altLang="zh-CN" sz="1200" dirty="0" smtClean="0"/>
              <a:t>-&gt;</a:t>
            </a:r>
            <a:r>
              <a:rPr lang="zh-CN" altLang="en-US" sz="1200" dirty="0" smtClean="0"/>
              <a:t>右，右</a:t>
            </a:r>
            <a:r>
              <a:rPr lang="en-US" altLang="zh-CN" sz="1200" dirty="0" smtClean="0"/>
              <a:t>-&gt;</a:t>
            </a:r>
            <a:r>
              <a:rPr lang="zh-CN" altLang="en-US" sz="1200" dirty="0" smtClean="0"/>
              <a:t>左分别训练模型，然后相加；</a:t>
            </a:r>
            <a:r>
              <a:rPr lang="en-US" altLang="zh-CN" sz="1200" dirty="0" err="1" smtClean="0"/>
              <a:t>bert</a:t>
            </a:r>
            <a:r>
              <a:rPr lang="zh-CN" altLang="en-US" sz="1200" dirty="0" smtClean="0"/>
              <a:t>采用深度双向编码模型，引入</a:t>
            </a:r>
            <a:r>
              <a:rPr lang="en-US" altLang="zh-CN" sz="1200" dirty="0" smtClean="0"/>
              <a:t>Marked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LM</a:t>
            </a:r>
            <a:r>
              <a:rPr lang="zh-CN" altLang="en-US" sz="1200" dirty="0" smtClean="0"/>
              <a:t>，即选择一些词进行覆盖，然后预测覆盖的这些词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传统的语言模型是预测下一个词，如果用双向</a:t>
            </a:r>
            <a:r>
              <a:rPr lang="en-US" altLang="zh-CN" sz="1200" dirty="0" smtClean="0"/>
              <a:t>encoding</a:t>
            </a:r>
            <a:r>
              <a:rPr lang="zh-CN" altLang="en-US" sz="1200" dirty="0" smtClean="0"/>
              <a:t>的话，那后面的词都看到了，还怎么预测</a:t>
            </a:r>
            <a:r>
              <a:rPr lang="en-US" altLang="zh-CN" sz="1200" dirty="0" smtClean="0"/>
              <a:t>~</a:t>
            </a:r>
            <a:r>
              <a:rPr lang="zh-CN" altLang="en-US" sz="1200" dirty="0" smtClean="0"/>
              <a:t> </a:t>
            </a:r>
            <a:r>
              <a:rPr lang="en-US" altLang="zh-CN" sz="1200" dirty="0" smtClean="0">
                <a:sym typeface="Wingdings"/>
              </a:rPr>
              <a:t></a:t>
            </a:r>
            <a:r>
              <a:rPr lang="zh-CN" altLang="en-US" sz="1200" dirty="0" smtClean="0">
                <a:sym typeface="Wingdings"/>
              </a:rPr>
              <a:t> 采用</a:t>
            </a:r>
            <a:r>
              <a:rPr lang="en-US" altLang="zh-CN" sz="1200" dirty="0" smtClean="0">
                <a:sym typeface="Wingdings"/>
              </a:rPr>
              <a:t>marked</a:t>
            </a:r>
            <a:r>
              <a:rPr lang="zh-CN" altLang="en-US" sz="1200" dirty="0" smtClean="0">
                <a:sym typeface="Wingdings"/>
              </a:rPr>
              <a:t> </a:t>
            </a:r>
            <a:r>
              <a:rPr lang="en-US" altLang="zh-CN" sz="1200" dirty="0" smtClean="0">
                <a:sym typeface="Wingdings"/>
              </a:rPr>
              <a:t>LM</a:t>
            </a:r>
            <a:r>
              <a:rPr lang="zh-CN" altLang="en-US" sz="1200" dirty="0" smtClean="0">
                <a:sym typeface="Wingdings"/>
              </a:rPr>
              <a:t> 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但是这样在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时把这些盖住的标记也给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进去了╮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￣▽￣””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)╭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而这些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标记在下游任务中是不存在的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80%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10%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10%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65C55-45CA-48C0-A9A9-B5AA9B65A79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70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3A5AA30-1147-42C7-9D9E-8FD8517B8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105016F5-4F89-4400-83E3-3AE42BB7A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02D06E2-6059-4761-AEE4-99897888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3EA7808-C107-4046-84FA-0E07E8CC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6FCF6B2-94E0-4A3D-BF3B-FC32D373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93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1664C7B-2838-4406-BC89-DA319CC64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810C1DD1-DDCC-4DED-B09C-0B2A82588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266A7C5-8D9F-4F30-8387-94C50EA8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DB3D91F-2048-42BE-8B81-5635387C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A597C96-3F0A-406E-A1F2-E97FD596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85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1D978B4D-8C52-4FF0-B6AB-899BDF2B3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18A61FEF-CF15-49A5-9D9F-B0ACFF21B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D875B73-B441-48B8-8BDC-CEE71D95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271B41B-2640-469C-8B5A-9782EF4E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4E4D77B-FA75-45FD-A58A-28DFED6B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35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342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782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1435-4E98-2C4E-8CB9-0B7AD711FA7A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849D-C2D6-C141-8A55-A2C17BCAD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6707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1435-4E98-2C4E-8CB9-0B7AD711FA7A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849D-C2D6-C141-8A55-A2C17BCAD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199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1435-4E98-2C4E-8CB9-0B7AD711FA7A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849D-C2D6-C141-8A55-A2C17BCAD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04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1435-4E98-2C4E-8CB9-0B7AD711FA7A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849D-C2D6-C141-8A55-A2C17BCAD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6151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1435-4E98-2C4E-8CB9-0B7AD711FA7A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849D-C2D6-C141-8A55-A2C17BCAD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0203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1435-4E98-2C4E-8CB9-0B7AD711FA7A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849D-C2D6-C141-8A55-A2C17BCAD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82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3C00D38-A0B8-48ED-B913-CFDD3288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F93B185-8024-452A-B1CE-7B4C34616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30B9080-1F8E-4E7E-A512-44AA03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F50DBC4-AF10-4878-A2E0-AC135B9CB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32079E6-8226-4441-9658-E5372A3C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484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1435-4E98-2C4E-8CB9-0B7AD711FA7A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849D-C2D6-C141-8A55-A2C17BCAD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329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1435-4E98-2C4E-8CB9-0B7AD711FA7A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849D-C2D6-C141-8A55-A2C17BCAD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796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1435-4E98-2C4E-8CB9-0B7AD711FA7A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849D-C2D6-C141-8A55-A2C17BCAD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124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1435-4E98-2C4E-8CB9-0B7AD711FA7A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849D-C2D6-C141-8A55-A2C17BCAD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50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C338858-0560-4DFB-8673-94D57C0E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EB86BD5-5866-4669-9DF4-94731257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D60096B-3E45-408E-937D-F48CA0CA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16EBDC9-B747-4FC9-B50A-3ACF214A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A46CB7B-D972-4F1C-8FCD-8A53B821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51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3D01DF8-E03B-4FFD-894C-2155F99A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8AB163F-ADBB-43DA-A76F-6C015076D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2B60263-782C-4A4F-ACEB-4C989A9A5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5D105D0-847C-49F2-9EEF-3FBEE401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EE118229-5AAF-4A6A-9FDA-6D9A1CD3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35AA56DD-0010-4D53-B08E-EDF345C8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63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B72DF77-D708-4A2F-847B-C65022A2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1D3AED7-6D7E-4525-BDB3-5451FA6E7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0FA0CE2-80CB-42BF-88E2-4DEE4672D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16A47A2-3E1A-42DD-AD53-7E6ED6613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F79CC870-EBB7-4E59-ADB2-484760EEC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84563128-3E0E-4964-98E5-13C2355D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2357B4B1-2A03-4FB3-A755-50D16AF0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104BFD8C-6FF1-436A-BC1C-B958B195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27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41C094D-6231-4253-B516-81BD0BEB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F6C534D-FDF7-4D17-B761-396936CE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3091DEF-7185-402E-9DAC-34C496E0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C8492D3-49C6-46AC-88FA-24CB08942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41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06B34137-694E-4F03-8C7A-66DD524B3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4840775C-7FB2-42E8-9EF9-65DF9338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1D36C032-7F1C-4991-A50A-F5E22FBE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8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9967201-80CF-4BF2-BF7A-C0F9EDD2D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EE58124-F47B-46AA-99A5-06102A777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4B6856F2-9035-4BA0-A751-6BB61320B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A8410ED-524B-495C-9F56-16E27D17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255E385-64CC-4956-A792-D7EC3734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7854FFA-D017-47B0-93ED-4EAEA5ED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23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1C2E921-86C4-4E51-A457-E551E4D0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273567D2-E846-4715-831B-1A748AA6A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D056160A-1100-4BEF-9211-938644CF4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69B74FC-5934-4684-98AF-F38F3636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0C63D6D-11C6-4FC5-9552-FF7A03B6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B328BC8-09F3-4170-8AC8-63C82A83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66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434D793-5E00-444B-AD71-F4579F204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70A1DCB-797C-4E1C-A4E6-74E247128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49481-302B-40A2-81F6-ABFC7A1333AB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B2B70BA-F7C7-4239-BA25-5BD3DD013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6557681-4373-4B3C-9B45-3CC9D27AA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BEBA7-387E-44B4-99CA-E6CC713D71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88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01435-4E98-2C4E-8CB9-0B7AD711FA7A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C849D-C2D6-C141-8A55-A2C17BCAD5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93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29E0FBB3-42F6-4DD3-A884-3C822C462074}"/>
              </a:ext>
            </a:extLst>
          </p:cNvPr>
          <p:cNvSpPr>
            <a:spLocks/>
          </p:cNvSpPr>
          <p:nvPr/>
        </p:nvSpPr>
        <p:spPr bwMode="auto">
          <a:xfrm>
            <a:off x="7831703" y="-868585"/>
            <a:ext cx="7234958" cy="7168396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gradFill flip="none" rotWithShape="1">
            <a:gsLst>
              <a:gs pos="55000">
                <a:srgbClr val="F8FEFE"/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9A27970D-66FA-4B5D-9329-B53DAA680E25}"/>
              </a:ext>
            </a:extLst>
          </p:cNvPr>
          <p:cNvSpPr>
            <a:spLocks/>
          </p:cNvSpPr>
          <p:nvPr/>
        </p:nvSpPr>
        <p:spPr bwMode="auto">
          <a:xfrm>
            <a:off x="8343238" y="1912868"/>
            <a:ext cx="6211888" cy="6154738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965200" dist="203200" dir="13500000" algn="br" rotWithShape="0">
              <a:srgbClr val="177DE3"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xmlns="" id="{7989D573-E801-45C7-ABB2-0A70B39D8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835433">
            <a:off x="8261957" y="3796381"/>
            <a:ext cx="2602338" cy="2387712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xmlns="" id="{774F9B87-59DF-46AC-AB78-8A1F075D439B}"/>
              </a:ext>
            </a:extLst>
          </p:cNvPr>
          <p:cNvSpPr>
            <a:spLocks/>
          </p:cNvSpPr>
          <p:nvPr/>
        </p:nvSpPr>
        <p:spPr bwMode="auto">
          <a:xfrm rot="3740233">
            <a:off x="-1411278" y="3552368"/>
            <a:ext cx="7234958" cy="7168396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gradFill flip="none" rotWithShape="1">
            <a:gsLst>
              <a:gs pos="55000">
                <a:srgbClr val="F8FEFE"/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xmlns="" id="{1CC2BC62-BC34-4EFD-9C94-E8420832E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9242372">
            <a:off x="6281704" y="-2333273"/>
            <a:ext cx="3416841" cy="313504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9D134B9-3250-4D9A-84FB-91DDAF9A799F}"/>
              </a:ext>
            </a:extLst>
          </p:cNvPr>
          <p:cNvSpPr txBox="1"/>
          <p:nvPr/>
        </p:nvSpPr>
        <p:spPr>
          <a:xfrm>
            <a:off x="1549520" y="2763607"/>
            <a:ext cx="673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234463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Bert</a:t>
            </a:r>
            <a:endParaRPr lang="zh-CN" altLang="en-US" sz="5400" dirty="0">
              <a:solidFill>
                <a:srgbClr val="234463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981A5596-1F76-4ED8-B5D9-1B00E2F6E36B}"/>
              </a:ext>
            </a:extLst>
          </p:cNvPr>
          <p:cNvSpPr txBox="1"/>
          <p:nvPr/>
        </p:nvSpPr>
        <p:spPr>
          <a:xfrm>
            <a:off x="1603640" y="3606037"/>
            <a:ext cx="563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Bidirectional </a:t>
            </a:r>
            <a:r>
              <a:rPr lang="en-US" altLang="zh-CN" sz="1200" dirty="0"/>
              <a:t>Encoder Representations from </a:t>
            </a:r>
            <a:r>
              <a:rPr lang="en-US" altLang="zh-CN" sz="1200" dirty="0" smtClean="0"/>
              <a:t>Transformers</a:t>
            </a:r>
            <a:endParaRPr lang="en-US" altLang="zh-CN" sz="1200" dirty="0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xmlns="" id="{6F3E92F5-0575-4C1D-9AD2-B8C6730E4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627950">
            <a:off x="-2265381" y="1177517"/>
            <a:ext cx="3146863" cy="2887328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xmlns="" id="{31677142-142C-45C6-BC28-9950C1C93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627950">
            <a:off x="242904" y="2865945"/>
            <a:ext cx="556650" cy="510741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xmlns="" id="{6E266E42-620F-44C9-9C6D-21F5E46F0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7627950">
            <a:off x="-2062625" y="2035361"/>
            <a:ext cx="3146863" cy="2887328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xmlns="" id="{EE6F1913-3FD1-44EC-84E2-CF72355A2D19}"/>
              </a:ext>
            </a:extLst>
          </p:cNvPr>
          <p:cNvSpPr/>
          <p:nvPr/>
        </p:nvSpPr>
        <p:spPr>
          <a:xfrm>
            <a:off x="1697388" y="4214461"/>
            <a:ext cx="1925698" cy="304290"/>
          </a:xfrm>
          <a:prstGeom prst="roundRect">
            <a:avLst>
              <a:gd name="adj" fmla="val 50000"/>
            </a:avLst>
          </a:prstGeom>
          <a:solidFill>
            <a:srgbClr val="234463"/>
          </a:solidFill>
          <a:ln>
            <a:noFill/>
          </a:ln>
          <a:effectLst>
            <a:outerShdw blurRad="469900" dist="38100" dir="8100000" sx="114000" sy="114000" algn="tr" rotWithShape="0">
              <a:srgbClr val="F8FE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51BF3F52-9392-4C03-8AB9-4C8D4CC839E0}"/>
              </a:ext>
            </a:extLst>
          </p:cNvPr>
          <p:cNvSpPr/>
          <p:nvPr/>
        </p:nvSpPr>
        <p:spPr>
          <a:xfrm>
            <a:off x="1866830" y="421446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：薛鑫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67B11261-D8AE-46A2-90F8-E3103DB7257B}"/>
              </a:ext>
            </a:extLst>
          </p:cNvPr>
          <p:cNvSpPr/>
          <p:nvPr/>
        </p:nvSpPr>
        <p:spPr>
          <a:xfrm>
            <a:off x="3319874" y="4214461"/>
            <a:ext cx="303212" cy="303212"/>
          </a:xfrm>
          <a:prstGeom prst="ellipse">
            <a:avLst/>
          </a:prstGeom>
          <a:solidFill>
            <a:srgbClr val="3599FC"/>
          </a:solidFill>
          <a:ln>
            <a:noFill/>
          </a:ln>
          <a:effectLst>
            <a:outerShdw blurRad="127000" dist="38100" dir="8100000" sx="105000" sy="105000" algn="tr" rotWithShape="0">
              <a:srgbClr val="3599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A72E1BCA-ADC7-4B56-B653-7F7AAC5C52E4}"/>
              </a:ext>
            </a:extLst>
          </p:cNvPr>
          <p:cNvCxnSpPr>
            <a:cxnSpLocks/>
          </p:cNvCxnSpPr>
          <p:nvPr/>
        </p:nvCxnSpPr>
        <p:spPr>
          <a:xfrm>
            <a:off x="3390703" y="4369098"/>
            <a:ext cx="144000" cy="0"/>
          </a:xfrm>
          <a:prstGeom prst="line">
            <a:avLst/>
          </a:prstGeom>
          <a:ln>
            <a:solidFill>
              <a:schemeClr val="bg1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193C9865-30F0-4EA6-8A12-E4CEEFE08019}"/>
              </a:ext>
            </a:extLst>
          </p:cNvPr>
          <p:cNvSpPr>
            <a:spLocks/>
          </p:cNvSpPr>
          <p:nvPr/>
        </p:nvSpPr>
        <p:spPr bwMode="auto">
          <a:xfrm rot="9300860" flipV="1">
            <a:off x="1218288" y="-1403837"/>
            <a:ext cx="9755424" cy="9665675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rgbClr val="F8FEFE">
              <a:alpha val="93000"/>
            </a:srgbClr>
          </a:solidFill>
          <a:ln>
            <a:noFill/>
          </a:ln>
          <a:effectLst>
            <a:outerShdw blurRad="825500" dist="38100" dir="13500000" algn="br" rotWithShape="0">
              <a:srgbClr val="177DE3">
                <a:alpha val="7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92021865-8634-4329-B83D-043860198575}"/>
              </a:ext>
            </a:extLst>
          </p:cNvPr>
          <p:cNvSpPr>
            <a:spLocks/>
          </p:cNvSpPr>
          <p:nvPr/>
        </p:nvSpPr>
        <p:spPr bwMode="auto">
          <a:xfrm rot="19509204">
            <a:off x="4907341" y="1550753"/>
            <a:ext cx="1986939" cy="1968662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noFill/>
          <a:ln w="17577" cap="flat">
            <a:solidFill>
              <a:srgbClr val="234463">
                <a:alpha val="18000"/>
              </a:srgbClr>
            </a:soli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xmlns="" id="{6FD5DEFA-C33E-4AA9-A977-C05778CE2579}"/>
              </a:ext>
            </a:extLst>
          </p:cNvPr>
          <p:cNvSpPr>
            <a:spLocks/>
          </p:cNvSpPr>
          <p:nvPr/>
        </p:nvSpPr>
        <p:spPr bwMode="auto">
          <a:xfrm rot="2010771">
            <a:off x="5058174" y="1494322"/>
            <a:ext cx="1954729" cy="1954801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rgbClr val="177DE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EC4DA95-E5D6-4F6D-AB29-F7639AF98D69}"/>
              </a:ext>
            </a:extLst>
          </p:cNvPr>
          <p:cNvSpPr txBox="1"/>
          <p:nvPr/>
        </p:nvSpPr>
        <p:spPr>
          <a:xfrm>
            <a:off x="5207538" y="2030133"/>
            <a:ext cx="175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3182A09-17ED-4267-9579-3ABE8F3EFBAF}"/>
              </a:ext>
            </a:extLst>
          </p:cNvPr>
          <p:cNvSpPr txBox="1"/>
          <p:nvPr/>
        </p:nvSpPr>
        <p:spPr>
          <a:xfrm>
            <a:off x="4211610" y="3834359"/>
            <a:ext cx="376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36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核心内容</a:t>
            </a:r>
            <a:endParaRPr lang="zh-CN" altLang="en-US" sz="3600" b="1" dirty="0">
              <a:solidFill>
                <a:srgbClr val="2344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11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99155" y="2539079"/>
            <a:ext cx="2841250" cy="1134475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00AFF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0" tIns="60955" rIns="121910" bIns="60955" anchor="ctr"/>
          <a:lstStyle/>
          <a:p>
            <a:pPr defTabSz="544211">
              <a:defRPr/>
            </a:pPr>
            <a:endParaRPr lang="en-US" sz="2150" kern="0">
              <a:solidFill>
                <a:srgbClr val="E2E3E9"/>
              </a:solidFill>
            </a:endParaRPr>
          </a:p>
        </p:txBody>
      </p:sp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661739" y="2539079"/>
            <a:ext cx="2841250" cy="1134475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7ACDEF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211">
              <a:defRPr/>
            </a:pPr>
            <a:endParaRPr lang="en-US" sz="2150" kern="0">
              <a:solidFill>
                <a:srgbClr val="E2E3E9"/>
              </a:solidFill>
            </a:endParaRP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22692" y="2545513"/>
            <a:ext cx="2841250" cy="1134475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00AFF0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211">
              <a:defRPr/>
            </a:pPr>
            <a:endParaRPr lang="en-US" sz="2150" kern="0">
              <a:solidFill>
                <a:srgbClr val="E2E3E9"/>
              </a:solidFill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2857553" y="2734185"/>
            <a:ext cx="211137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>
                <a:solidFill>
                  <a:schemeClr val="bg1"/>
                </a:solidFill>
              </a:rPr>
              <a:t>Next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Sentence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Prediction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5435561" y="2727751"/>
            <a:ext cx="150112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>
                <a:solidFill>
                  <a:schemeClr val="bg1"/>
                </a:solidFill>
              </a:rPr>
              <a:t>Marked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600896" y="2893950"/>
            <a:ext cx="195505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>
                <a:solidFill>
                  <a:schemeClr val="bg1"/>
                </a:solidFill>
              </a:rPr>
              <a:t>Transformer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2547010" y="4330102"/>
            <a:ext cx="2034728" cy="1723549"/>
            <a:chOff x="2547010" y="4330102"/>
            <a:chExt cx="2034728" cy="1723549"/>
          </a:xfrm>
        </p:grpSpPr>
        <p:sp>
          <p:nvSpPr>
            <p:cNvPr id="18" name="矩形 17"/>
            <p:cNvSpPr/>
            <p:nvPr/>
          </p:nvSpPr>
          <p:spPr>
            <a:xfrm>
              <a:off x="2547010" y="4668656"/>
              <a:ext cx="176185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 smtClean="0"/>
                <a:t>从</a:t>
              </a:r>
              <a:r>
                <a:rPr lang="zh-CN" altLang="en-US" sz="1400" dirty="0"/>
                <a:t>数据集抽取两个句子，其中第二句是第一句的下一句的概率是 </a:t>
              </a:r>
              <a:r>
                <a:rPr lang="en-US" altLang="zh-CN" sz="1400" dirty="0"/>
                <a:t>50</a:t>
              </a:r>
              <a:r>
                <a:rPr lang="en-US" altLang="zh-CN" sz="1400" dirty="0" smtClean="0"/>
                <a:t>%</a:t>
              </a:r>
              <a:r>
                <a:rPr lang="zh-CN" altLang="en-US" sz="1400" dirty="0" smtClean="0"/>
                <a:t>。</a:t>
              </a:r>
              <a:endParaRPr kumimoji="1" lang="zh-CN" altLang="en-US" sz="1400" dirty="0"/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2547010" y="4330102"/>
              <a:ext cx="20347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学习句子之间的关系</a:t>
              </a: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073953" y="4329037"/>
            <a:ext cx="2034728" cy="1447191"/>
            <a:chOff x="5073953" y="4329037"/>
            <a:chExt cx="2034728" cy="1447191"/>
          </a:xfrm>
        </p:grpSpPr>
        <p:sp>
          <p:nvSpPr>
            <p:cNvPr id="20" name="矩形 19"/>
            <p:cNvSpPr/>
            <p:nvPr/>
          </p:nvSpPr>
          <p:spPr>
            <a:xfrm>
              <a:off x="5073953" y="4667591"/>
              <a:ext cx="1761856" cy="1108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随机去除两个句子中的一些词，并要求模型预测这些词是</a:t>
              </a:r>
              <a:r>
                <a:rPr lang="zh-CN" altLang="en-US" sz="1400" dirty="0" smtClean="0"/>
                <a:t>什么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5073953" y="4329037"/>
              <a:ext cx="20347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学习句子内部的关系</a:t>
              </a: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7600896" y="4330102"/>
            <a:ext cx="1761856" cy="1188659"/>
            <a:chOff x="7600896" y="4330102"/>
            <a:chExt cx="1761856" cy="1188659"/>
          </a:xfrm>
        </p:grpSpPr>
        <p:sp>
          <p:nvSpPr>
            <p:cNvPr id="22" name="矩形 21"/>
            <p:cNvSpPr/>
            <p:nvPr/>
          </p:nvSpPr>
          <p:spPr>
            <a:xfrm>
              <a:off x="7600896" y="4668656"/>
              <a:ext cx="1761856" cy="850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通过损失函数同时学习上面两个目标就能完成</a:t>
              </a:r>
              <a:r>
                <a:rPr lang="zh-CN" altLang="en-US" sz="1400" dirty="0" smtClean="0"/>
                <a:t>训练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600896" y="4330102"/>
              <a:ext cx="1269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得到模型</a:t>
              </a: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26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核心内容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2303169" y="1212778"/>
            <a:ext cx="38876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Marked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LM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Next</a:t>
            </a:r>
            <a:r>
              <a:rPr lang="zh-CN" altLang="en-US" sz="2400" dirty="0"/>
              <a:t> </a:t>
            </a:r>
            <a:r>
              <a:rPr lang="en-US" altLang="zh-CN" sz="2400" dirty="0"/>
              <a:t>Sentence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Prediction</a:t>
            </a:r>
            <a:r>
              <a:rPr lang="zh-CN" altLang="en-US" sz="2400" dirty="0" smtClean="0"/>
              <a:t>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49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12" y="245235"/>
            <a:ext cx="7191375" cy="6385751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18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核心内容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Marked</a:t>
            </a:r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 </a:t>
            </a:r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LM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737890" y="3114446"/>
            <a:ext cx="4162722" cy="412241"/>
            <a:chOff x="737890" y="3114446"/>
            <a:chExt cx="4162722" cy="412241"/>
          </a:xfrm>
        </p:grpSpPr>
        <p:grpSp>
          <p:nvGrpSpPr>
            <p:cNvPr id="23" name="组合 50"/>
            <p:cNvGrpSpPr/>
            <p:nvPr/>
          </p:nvGrpSpPr>
          <p:grpSpPr>
            <a:xfrm>
              <a:off x="737890" y="3114446"/>
              <a:ext cx="412241" cy="412241"/>
              <a:chOff x="7043468" y="2148606"/>
              <a:chExt cx="812800" cy="812800"/>
            </a:xfrm>
          </p:grpSpPr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7043468" y="2148606"/>
                <a:ext cx="812800" cy="812800"/>
              </a:xfrm>
              <a:prstGeom prst="ellipse">
                <a:avLst/>
              </a:prstGeom>
              <a:solidFill>
                <a:srgbClr val="7ACD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02657" y="2406963"/>
                <a:ext cx="308627" cy="297499"/>
              </a:xfrm>
              <a:custGeom>
                <a:avLst/>
                <a:gdLst>
                  <a:gd name="T0" fmla="*/ 104 w 128"/>
                  <a:gd name="T1" fmla="*/ 64 h 123"/>
                  <a:gd name="T2" fmla="*/ 128 w 128"/>
                  <a:gd name="T3" fmla="*/ 64 h 123"/>
                  <a:gd name="T4" fmla="*/ 64 w 128"/>
                  <a:gd name="T5" fmla="*/ 0 h 123"/>
                  <a:gd name="T6" fmla="*/ 0 w 128"/>
                  <a:gd name="T7" fmla="*/ 64 h 123"/>
                  <a:gd name="T8" fmla="*/ 24 w 128"/>
                  <a:gd name="T9" fmla="*/ 64 h 123"/>
                  <a:gd name="T10" fmla="*/ 24 w 128"/>
                  <a:gd name="T11" fmla="*/ 123 h 123"/>
                  <a:gd name="T12" fmla="*/ 52 w 128"/>
                  <a:gd name="T13" fmla="*/ 123 h 123"/>
                  <a:gd name="T14" fmla="*/ 52 w 128"/>
                  <a:gd name="T15" fmla="*/ 87 h 123"/>
                  <a:gd name="T16" fmla="*/ 76 w 128"/>
                  <a:gd name="T17" fmla="*/ 87 h 123"/>
                  <a:gd name="T18" fmla="*/ 76 w 128"/>
                  <a:gd name="T19" fmla="*/ 123 h 123"/>
                  <a:gd name="T20" fmla="*/ 104 w 128"/>
                  <a:gd name="T21" fmla="*/ 123 h 123"/>
                  <a:gd name="T22" fmla="*/ 104 w 128"/>
                  <a:gd name="T23" fmla="*/ 6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" h="123">
                    <a:moveTo>
                      <a:pt x="104" y="64"/>
                    </a:moveTo>
                    <a:lnTo>
                      <a:pt x="128" y="64"/>
                    </a:lnTo>
                    <a:lnTo>
                      <a:pt x="64" y="0"/>
                    </a:lnTo>
                    <a:lnTo>
                      <a:pt x="0" y="64"/>
                    </a:lnTo>
                    <a:lnTo>
                      <a:pt x="24" y="64"/>
                    </a:lnTo>
                    <a:lnTo>
                      <a:pt x="24" y="123"/>
                    </a:lnTo>
                    <a:lnTo>
                      <a:pt x="52" y="123"/>
                    </a:lnTo>
                    <a:lnTo>
                      <a:pt x="52" y="87"/>
                    </a:lnTo>
                    <a:lnTo>
                      <a:pt x="76" y="87"/>
                    </a:lnTo>
                    <a:lnTo>
                      <a:pt x="76" y="123"/>
                    </a:lnTo>
                    <a:lnTo>
                      <a:pt x="104" y="123"/>
                    </a:lnTo>
                    <a:lnTo>
                      <a:pt x="104" y="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1352258" y="3166677"/>
              <a:ext cx="35483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有</a:t>
              </a:r>
              <a:r>
                <a:rPr lang="en-US" altLang="zh-CN" sz="1400" dirty="0"/>
                <a:t>80%</a:t>
              </a:r>
              <a:r>
                <a:rPr lang="zh-CN" altLang="en-US" sz="1400" dirty="0"/>
                <a:t>的概率用“</a:t>
              </a:r>
              <a:r>
                <a:rPr lang="en-US" altLang="zh-CN" sz="1400" dirty="0"/>
                <a:t>[mask]”</a:t>
              </a:r>
              <a:r>
                <a:rPr lang="zh-CN" altLang="en-US" sz="1400" dirty="0"/>
                <a:t>标记来</a:t>
              </a:r>
              <a:r>
                <a:rPr lang="zh-CN" altLang="en-US" sz="1400" dirty="0" smtClean="0"/>
                <a:t>替换</a:t>
              </a:r>
              <a:endParaRPr lang="en-US" altLang="zh-CN" sz="1400" dirty="0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737890" y="4013093"/>
            <a:ext cx="4162722" cy="412241"/>
            <a:chOff x="737890" y="4013093"/>
            <a:chExt cx="4162722" cy="412241"/>
          </a:xfrm>
        </p:grpSpPr>
        <p:grpSp>
          <p:nvGrpSpPr>
            <p:cNvPr id="26" name="组合 55"/>
            <p:cNvGrpSpPr/>
            <p:nvPr/>
          </p:nvGrpSpPr>
          <p:grpSpPr>
            <a:xfrm>
              <a:off x="737890" y="4013093"/>
              <a:ext cx="412241" cy="412241"/>
              <a:chOff x="2241487" y="3690077"/>
              <a:chExt cx="812800" cy="812800"/>
            </a:xfrm>
          </p:grpSpPr>
          <p:sp>
            <p:nvSpPr>
              <p:cNvPr id="27" name="出自【趣你的PPT】(微信:qunideppt)：最优质的PPT资源库"/>
              <p:cNvSpPr/>
              <p:nvPr/>
            </p:nvSpPr>
            <p:spPr>
              <a:xfrm>
                <a:off x="2241487" y="3690077"/>
                <a:ext cx="812800" cy="812800"/>
              </a:xfrm>
              <a:prstGeom prst="ellipse">
                <a:avLst/>
              </a:prstGeom>
              <a:solidFill>
                <a:srgbClr val="7ACD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477427" y="3890963"/>
                <a:ext cx="338255" cy="388280"/>
              </a:xfrm>
              <a:custGeom>
                <a:avLst/>
                <a:gdLst>
                  <a:gd name="T0" fmla="*/ 217 w 252"/>
                  <a:gd name="T1" fmla="*/ 204 h 288"/>
                  <a:gd name="T2" fmla="*/ 217 w 252"/>
                  <a:gd name="T3" fmla="*/ 196 h 288"/>
                  <a:gd name="T4" fmla="*/ 217 w 252"/>
                  <a:gd name="T5" fmla="*/ 126 h 288"/>
                  <a:gd name="T6" fmla="*/ 156 w 252"/>
                  <a:gd name="T7" fmla="*/ 40 h 288"/>
                  <a:gd name="T8" fmla="*/ 158 w 252"/>
                  <a:gd name="T9" fmla="*/ 32 h 288"/>
                  <a:gd name="T10" fmla="*/ 126 w 252"/>
                  <a:gd name="T11" fmla="*/ 0 h 288"/>
                  <a:gd name="T12" fmla="*/ 94 w 252"/>
                  <a:gd name="T13" fmla="*/ 32 h 288"/>
                  <a:gd name="T14" fmla="*/ 96 w 252"/>
                  <a:gd name="T15" fmla="*/ 40 h 288"/>
                  <a:gd name="T16" fmla="*/ 35 w 252"/>
                  <a:gd name="T17" fmla="*/ 126 h 288"/>
                  <a:gd name="T18" fmla="*/ 35 w 252"/>
                  <a:gd name="T19" fmla="*/ 196 h 288"/>
                  <a:gd name="T20" fmla="*/ 35 w 252"/>
                  <a:gd name="T21" fmla="*/ 204 h 288"/>
                  <a:gd name="T22" fmla="*/ 0 w 252"/>
                  <a:gd name="T23" fmla="*/ 238 h 288"/>
                  <a:gd name="T24" fmla="*/ 14 w 252"/>
                  <a:gd name="T25" fmla="*/ 252 h 288"/>
                  <a:gd name="T26" fmla="*/ 95 w 252"/>
                  <a:gd name="T27" fmla="*/ 252 h 288"/>
                  <a:gd name="T28" fmla="*/ 94 w 252"/>
                  <a:gd name="T29" fmla="*/ 256 h 288"/>
                  <a:gd name="T30" fmla="*/ 126 w 252"/>
                  <a:gd name="T31" fmla="*/ 288 h 288"/>
                  <a:gd name="T32" fmla="*/ 158 w 252"/>
                  <a:gd name="T33" fmla="*/ 256 h 288"/>
                  <a:gd name="T34" fmla="*/ 157 w 252"/>
                  <a:gd name="T35" fmla="*/ 252 h 288"/>
                  <a:gd name="T36" fmla="*/ 238 w 252"/>
                  <a:gd name="T37" fmla="*/ 252 h 288"/>
                  <a:gd name="T38" fmla="*/ 252 w 252"/>
                  <a:gd name="T39" fmla="*/ 238 h 288"/>
                  <a:gd name="T40" fmla="*/ 217 w 252"/>
                  <a:gd name="T41" fmla="*/ 204 h 288"/>
                  <a:gd name="T42" fmla="*/ 108 w 252"/>
                  <a:gd name="T43" fmla="*/ 32 h 288"/>
                  <a:gd name="T44" fmla="*/ 126 w 252"/>
                  <a:gd name="T45" fmla="*/ 14 h 288"/>
                  <a:gd name="T46" fmla="*/ 144 w 252"/>
                  <a:gd name="T47" fmla="*/ 32 h 288"/>
                  <a:gd name="T48" fmla="*/ 143 w 252"/>
                  <a:gd name="T49" fmla="*/ 37 h 288"/>
                  <a:gd name="T50" fmla="*/ 126 w 252"/>
                  <a:gd name="T51" fmla="*/ 35 h 288"/>
                  <a:gd name="T52" fmla="*/ 109 w 252"/>
                  <a:gd name="T53" fmla="*/ 37 h 288"/>
                  <a:gd name="T54" fmla="*/ 108 w 252"/>
                  <a:gd name="T55" fmla="*/ 3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2" h="288">
                    <a:moveTo>
                      <a:pt x="217" y="204"/>
                    </a:moveTo>
                    <a:cubicBezTo>
                      <a:pt x="217" y="202"/>
                      <a:pt x="217" y="199"/>
                      <a:pt x="217" y="196"/>
                    </a:cubicBezTo>
                    <a:cubicBezTo>
                      <a:pt x="217" y="126"/>
                      <a:pt x="217" y="126"/>
                      <a:pt x="217" y="126"/>
                    </a:cubicBezTo>
                    <a:cubicBezTo>
                      <a:pt x="217" y="86"/>
                      <a:pt x="192" y="53"/>
                      <a:pt x="156" y="40"/>
                    </a:cubicBezTo>
                    <a:cubicBezTo>
                      <a:pt x="157" y="37"/>
                      <a:pt x="158" y="35"/>
                      <a:pt x="158" y="32"/>
                    </a:cubicBezTo>
                    <a:cubicBezTo>
                      <a:pt x="158" y="14"/>
                      <a:pt x="143" y="0"/>
                      <a:pt x="126" y="0"/>
                    </a:cubicBezTo>
                    <a:cubicBezTo>
                      <a:pt x="109" y="0"/>
                      <a:pt x="94" y="14"/>
                      <a:pt x="94" y="32"/>
                    </a:cubicBezTo>
                    <a:cubicBezTo>
                      <a:pt x="94" y="35"/>
                      <a:pt x="95" y="37"/>
                      <a:pt x="96" y="40"/>
                    </a:cubicBezTo>
                    <a:cubicBezTo>
                      <a:pt x="60" y="53"/>
                      <a:pt x="35" y="86"/>
                      <a:pt x="35" y="126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5" y="199"/>
                      <a:pt x="35" y="202"/>
                      <a:pt x="35" y="204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0" y="246"/>
                      <a:pt x="6" y="252"/>
                      <a:pt x="14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95" y="254"/>
                      <a:pt x="94" y="255"/>
                      <a:pt x="94" y="256"/>
                    </a:cubicBezTo>
                    <a:cubicBezTo>
                      <a:pt x="94" y="274"/>
                      <a:pt x="109" y="288"/>
                      <a:pt x="126" y="288"/>
                    </a:cubicBezTo>
                    <a:cubicBezTo>
                      <a:pt x="143" y="288"/>
                      <a:pt x="158" y="274"/>
                      <a:pt x="158" y="256"/>
                    </a:cubicBezTo>
                    <a:cubicBezTo>
                      <a:pt x="158" y="255"/>
                      <a:pt x="157" y="254"/>
                      <a:pt x="157" y="252"/>
                    </a:cubicBezTo>
                    <a:cubicBezTo>
                      <a:pt x="238" y="252"/>
                      <a:pt x="238" y="252"/>
                      <a:pt x="238" y="252"/>
                    </a:cubicBezTo>
                    <a:cubicBezTo>
                      <a:pt x="246" y="252"/>
                      <a:pt x="252" y="246"/>
                      <a:pt x="252" y="238"/>
                    </a:cubicBezTo>
                    <a:lnTo>
                      <a:pt x="217" y="204"/>
                    </a:lnTo>
                    <a:close/>
                    <a:moveTo>
                      <a:pt x="108" y="32"/>
                    </a:moveTo>
                    <a:cubicBezTo>
                      <a:pt x="108" y="22"/>
                      <a:pt x="116" y="14"/>
                      <a:pt x="126" y="14"/>
                    </a:cubicBezTo>
                    <a:cubicBezTo>
                      <a:pt x="136" y="14"/>
                      <a:pt x="144" y="22"/>
                      <a:pt x="144" y="32"/>
                    </a:cubicBezTo>
                    <a:cubicBezTo>
                      <a:pt x="144" y="33"/>
                      <a:pt x="143" y="35"/>
                      <a:pt x="143" y="37"/>
                    </a:cubicBezTo>
                    <a:cubicBezTo>
                      <a:pt x="137" y="36"/>
                      <a:pt x="132" y="35"/>
                      <a:pt x="126" y="35"/>
                    </a:cubicBezTo>
                    <a:cubicBezTo>
                      <a:pt x="120" y="35"/>
                      <a:pt x="115" y="36"/>
                      <a:pt x="109" y="37"/>
                    </a:cubicBezTo>
                    <a:cubicBezTo>
                      <a:pt x="109" y="35"/>
                      <a:pt x="108" y="33"/>
                      <a:pt x="108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1352258" y="4068064"/>
              <a:ext cx="35483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有</a:t>
              </a:r>
              <a:r>
                <a:rPr lang="en-US" altLang="zh-CN" sz="1400" dirty="0"/>
                <a:t>10%</a:t>
              </a:r>
              <a:r>
                <a:rPr lang="zh-CN" altLang="en-US" sz="1400" dirty="0"/>
                <a:t>的概率用随机采样的一个单词来</a:t>
              </a:r>
              <a:r>
                <a:rPr lang="zh-CN" altLang="en-US" sz="1400" dirty="0" smtClean="0"/>
                <a:t>替换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744992" y="4937947"/>
            <a:ext cx="4155620" cy="412241"/>
            <a:chOff x="744992" y="4937947"/>
            <a:chExt cx="4155620" cy="412241"/>
          </a:xfrm>
        </p:grpSpPr>
        <p:grpSp>
          <p:nvGrpSpPr>
            <p:cNvPr id="29" name="组合 60"/>
            <p:cNvGrpSpPr/>
            <p:nvPr/>
          </p:nvGrpSpPr>
          <p:grpSpPr>
            <a:xfrm>
              <a:off x="744992" y="4937947"/>
              <a:ext cx="412241" cy="412241"/>
              <a:chOff x="1101314" y="3694128"/>
              <a:chExt cx="812800" cy="812800"/>
            </a:xfrm>
          </p:grpSpPr>
          <p:sp>
            <p:nvSpPr>
              <p:cNvPr id="30" name="出自【趣你的PPT】(微信:qunideppt)：最优质的PPT资源库"/>
              <p:cNvSpPr/>
              <p:nvPr/>
            </p:nvSpPr>
            <p:spPr>
              <a:xfrm>
                <a:off x="1101314" y="3694128"/>
                <a:ext cx="812800" cy="812800"/>
              </a:xfrm>
              <a:prstGeom prst="ellipse">
                <a:avLst/>
              </a:prstGeom>
              <a:solidFill>
                <a:srgbClr val="7ACD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308199" y="3948434"/>
                <a:ext cx="365962" cy="342420"/>
              </a:xfrm>
              <a:custGeom>
                <a:avLst/>
                <a:gdLst>
                  <a:gd name="T0" fmla="*/ 266 w 301"/>
                  <a:gd name="T1" fmla="*/ 192 h 282"/>
                  <a:gd name="T2" fmla="*/ 234 w 301"/>
                  <a:gd name="T3" fmla="*/ 69 h 282"/>
                  <a:gd name="T4" fmla="*/ 81 w 301"/>
                  <a:gd name="T5" fmla="*/ 36 h 282"/>
                  <a:gd name="T6" fmla="*/ 32 w 301"/>
                  <a:gd name="T7" fmla="*/ 3 h 282"/>
                  <a:gd name="T8" fmla="*/ 12 w 301"/>
                  <a:gd name="T9" fmla="*/ 13 h 282"/>
                  <a:gd name="T10" fmla="*/ 61 w 301"/>
                  <a:gd name="T11" fmla="*/ 57 h 282"/>
                  <a:gd name="T12" fmla="*/ 132 w 301"/>
                  <a:gd name="T13" fmla="*/ 249 h 282"/>
                  <a:gd name="T14" fmla="*/ 301 w 301"/>
                  <a:gd name="T15" fmla="*/ 260 h 282"/>
                  <a:gd name="T16" fmla="*/ 266 w 301"/>
                  <a:gd name="T17" fmla="*/ 192 h 282"/>
                  <a:gd name="T18" fmla="*/ 242 w 301"/>
                  <a:gd name="T19" fmla="*/ 232 h 282"/>
                  <a:gd name="T20" fmla="*/ 240 w 301"/>
                  <a:gd name="T21" fmla="*/ 233 h 282"/>
                  <a:gd name="T22" fmla="*/ 238 w 301"/>
                  <a:gd name="T23" fmla="*/ 232 h 282"/>
                  <a:gd name="T24" fmla="*/ 159 w 301"/>
                  <a:gd name="T25" fmla="*/ 138 h 282"/>
                  <a:gd name="T26" fmla="*/ 106 w 301"/>
                  <a:gd name="T27" fmla="*/ 75 h 282"/>
                  <a:gd name="T28" fmla="*/ 106 w 301"/>
                  <a:gd name="T29" fmla="*/ 71 h 282"/>
                  <a:gd name="T30" fmla="*/ 109 w 301"/>
                  <a:gd name="T31" fmla="*/ 71 h 282"/>
                  <a:gd name="T32" fmla="*/ 178 w 301"/>
                  <a:gd name="T33" fmla="*/ 122 h 282"/>
                  <a:gd name="T34" fmla="*/ 243 w 301"/>
                  <a:gd name="T35" fmla="*/ 229 h 282"/>
                  <a:gd name="T36" fmla="*/ 242 w 301"/>
                  <a:gd name="T37" fmla="*/ 23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1" h="282">
                    <a:moveTo>
                      <a:pt x="266" y="192"/>
                    </a:moveTo>
                    <a:cubicBezTo>
                      <a:pt x="268" y="152"/>
                      <a:pt x="252" y="95"/>
                      <a:pt x="234" y="69"/>
                    </a:cubicBezTo>
                    <a:cubicBezTo>
                      <a:pt x="197" y="16"/>
                      <a:pt x="116" y="0"/>
                      <a:pt x="81" y="36"/>
                    </a:cubicBezTo>
                    <a:cubicBezTo>
                      <a:pt x="74" y="43"/>
                      <a:pt x="32" y="3"/>
                      <a:pt x="32" y="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0" y="152"/>
                      <a:pt x="132" y="249"/>
                    </a:cubicBezTo>
                    <a:cubicBezTo>
                      <a:pt x="177" y="282"/>
                      <a:pt x="241" y="269"/>
                      <a:pt x="301" y="260"/>
                    </a:cubicBezTo>
                    <a:cubicBezTo>
                      <a:pt x="301" y="260"/>
                      <a:pt x="265" y="248"/>
                      <a:pt x="266" y="192"/>
                    </a:cubicBezTo>
                    <a:close/>
                    <a:moveTo>
                      <a:pt x="242" y="232"/>
                    </a:moveTo>
                    <a:cubicBezTo>
                      <a:pt x="241" y="233"/>
                      <a:pt x="241" y="233"/>
                      <a:pt x="240" y="233"/>
                    </a:cubicBezTo>
                    <a:cubicBezTo>
                      <a:pt x="240" y="233"/>
                      <a:pt x="239" y="232"/>
                      <a:pt x="238" y="232"/>
                    </a:cubicBezTo>
                    <a:cubicBezTo>
                      <a:pt x="238" y="232"/>
                      <a:pt x="198" y="182"/>
                      <a:pt x="159" y="138"/>
                    </a:cubicBezTo>
                    <a:cubicBezTo>
                      <a:pt x="115" y="89"/>
                      <a:pt x="106" y="75"/>
                      <a:pt x="106" y="75"/>
                    </a:cubicBezTo>
                    <a:cubicBezTo>
                      <a:pt x="105" y="74"/>
                      <a:pt x="105" y="72"/>
                      <a:pt x="106" y="71"/>
                    </a:cubicBezTo>
                    <a:cubicBezTo>
                      <a:pt x="107" y="71"/>
                      <a:pt x="108" y="70"/>
                      <a:pt x="109" y="71"/>
                    </a:cubicBezTo>
                    <a:cubicBezTo>
                      <a:pt x="109" y="71"/>
                      <a:pt x="144" y="87"/>
                      <a:pt x="178" y="122"/>
                    </a:cubicBezTo>
                    <a:cubicBezTo>
                      <a:pt x="210" y="156"/>
                      <a:pt x="243" y="229"/>
                      <a:pt x="243" y="229"/>
                    </a:cubicBezTo>
                    <a:cubicBezTo>
                      <a:pt x="243" y="230"/>
                      <a:pt x="243" y="232"/>
                      <a:pt x="242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352258" y="4990178"/>
              <a:ext cx="35483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有</a:t>
              </a:r>
              <a:r>
                <a:rPr lang="en-US" altLang="zh-CN" sz="1400" dirty="0"/>
                <a:t>10%</a:t>
              </a:r>
              <a:r>
                <a:rPr lang="zh-CN" altLang="en-US" sz="1400" dirty="0"/>
                <a:t>的概率不做</a:t>
              </a:r>
              <a:r>
                <a:rPr lang="zh-CN" altLang="en-US" sz="1400" dirty="0" smtClean="0"/>
                <a:t>替换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881215" y="1359754"/>
            <a:ext cx="4190848" cy="1263248"/>
            <a:chOff x="951520" y="3216954"/>
            <a:chExt cx="3181481" cy="1263248"/>
          </a:xfrm>
        </p:grpSpPr>
        <p:sp>
          <p:nvSpPr>
            <p:cNvPr id="38" name="矩形 37"/>
            <p:cNvSpPr/>
            <p:nvPr/>
          </p:nvSpPr>
          <p:spPr>
            <a:xfrm>
              <a:off x="951520" y="3630097"/>
              <a:ext cx="3181481" cy="850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err="1"/>
                <a:t>bert</a:t>
              </a:r>
              <a:r>
                <a:rPr lang="zh-CN" altLang="en-US" sz="1400" dirty="0"/>
                <a:t>采用深度双向编码模型，引入</a:t>
              </a:r>
              <a:r>
                <a:rPr lang="en-US" altLang="zh-CN" sz="1400" dirty="0"/>
                <a:t>Marked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LM</a:t>
              </a:r>
              <a:r>
                <a:rPr lang="zh-CN" altLang="en-US" sz="1400" dirty="0"/>
                <a:t>，即选择一些词进行覆盖，然后预测覆盖的这些</a:t>
              </a:r>
              <a:r>
                <a:rPr lang="zh-CN" altLang="en-US" sz="1400" dirty="0" smtClean="0"/>
                <a:t>词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951520" y="3216954"/>
              <a:ext cx="1661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引入句内关系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58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29" y="-212046"/>
            <a:ext cx="5389391" cy="6858000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核心内容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Next</a:t>
            </a:r>
            <a:r>
              <a:rPr lang="zh-CN" altLang="en-US" sz="1200" b="1" dirty="0" smtClean="0"/>
              <a:t> </a:t>
            </a:r>
            <a:r>
              <a:rPr lang="en-US" altLang="zh-CN" sz="1200" dirty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Sentence</a:t>
            </a:r>
            <a:r>
              <a:rPr lang="zh-CN" altLang="en-US" sz="1200" dirty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 </a:t>
            </a:r>
            <a:r>
              <a:rPr lang="en-US" altLang="zh-CN" sz="1200" dirty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Prediction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951520" y="3216954"/>
            <a:ext cx="3181481" cy="1263248"/>
            <a:chOff x="951520" y="3216954"/>
            <a:chExt cx="3181481" cy="1263248"/>
          </a:xfrm>
        </p:grpSpPr>
        <p:sp>
          <p:nvSpPr>
            <p:cNvPr id="15" name="矩形 14"/>
            <p:cNvSpPr/>
            <p:nvPr/>
          </p:nvSpPr>
          <p:spPr>
            <a:xfrm>
              <a:off x="951520" y="3630097"/>
              <a:ext cx="3181481" cy="850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33333"/>
                  </a:solidFill>
                  <a:latin typeface="pingfang SC" charset="-122"/>
                </a:rPr>
                <a:t>给定一篇文章中的两句话，判断第二句话在文本中是否紧跟在第一句话</a:t>
              </a:r>
              <a:r>
                <a:rPr lang="zh-CN" altLang="en-US" sz="1400" dirty="0" smtClean="0">
                  <a:solidFill>
                    <a:srgbClr val="333333"/>
                  </a:solidFill>
                  <a:latin typeface="pingfang SC" charset="-122"/>
                </a:rPr>
                <a:t>之后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951520" y="3216954"/>
              <a:ext cx="1661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引入句间关系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4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125" y="-157163"/>
            <a:ext cx="7030575" cy="6858000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核心内容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Bert</a:t>
            </a:r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 整体框架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951520" y="3216954"/>
            <a:ext cx="3181481" cy="1004715"/>
            <a:chOff x="951520" y="3216954"/>
            <a:chExt cx="3181481" cy="1004715"/>
          </a:xfrm>
        </p:grpSpPr>
        <p:sp>
          <p:nvSpPr>
            <p:cNvPr id="14" name="矩形 13"/>
            <p:cNvSpPr/>
            <p:nvPr/>
          </p:nvSpPr>
          <p:spPr>
            <a:xfrm>
              <a:off x="951520" y="3630097"/>
              <a:ext cx="3181481" cy="5915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/>
                <a:t>Query</a:t>
              </a:r>
              <a:r>
                <a:rPr lang="zh-CN" altLang="en-US" sz="1400" dirty="0"/>
                <a:t>、</a:t>
              </a:r>
              <a:r>
                <a:rPr lang="en-US" altLang="zh-CN" sz="1400" dirty="0"/>
                <a:t>Key</a:t>
              </a:r>
              <a:r>
                <a:rPr lang="zh-CN" altLang="en-US" sz="1400" dirty="0"/>
                <a:t>和</a:t>
              </a:r>
              <a:r>
                <a:rPr lang="en-US" altLang="zh-CN" sz="1400" dirty="0"/>
                <a:t>Value</a:t>
              </a:r>
              <a:r>
                <a:rPr lang="zh-CN" altLang="en-US" sz="1400" dirty="0"/>
                <a:t>的向量表示均来自于同一输入文本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951520" y="3216954"/>
              <a:ext cx="1661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Self-Attention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5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223" y="0"/>
            <a:ext cx="7862777" cy="6858000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6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核心内容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Bert</a:t>
            </a:r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 整体框架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51520" y="3630097"/>
            <a:ext cx="3181481" cy="850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利用不同的</a:t>
            </a:r>
            <a:r>
              <a:rPr lang="en-US" altLang="zh-CN" sz="1400" dirty="0"/>
              <a:t>Self-Attention</a:t>
            </a:r>
            <a:r>
              <a:rPr lang="zh-CN" altLang="en-US" sz="1400" dirty="0"/>
              <a:t>模块获得文本中每个字在</a:t>
            </a:r>
            <a:r>
              <a:rPr lang="zh-CN" altLang="en-US" sz="1400" b="1" dirty="0"/>
              <a:t>不同语义空间</a:t>
            </a:r>
            <a:r>
              <a:rPr lang="zh-CN" altLang="en-US" sz="1400" dirty="0"/>
              <a:t>下的增强语义</a:t>
            </a:r>
            <a:r>
              <a:rPr lang="zh-CN" altLang="en-US" sz="1400" dirty="0" smtClean="0"/>
              <a:t>向量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951519" y="3216954"/>
            <a:ext cx="318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Multi-head</a:t>
            </a:r>
            <a:r>
              <a:rPr kumimoji="1" lang="zh-CN" altLang="en-US" sz="1600" dirty="0" smtClean="0"/>
              <a:t> </a:t>
            </a: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494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41" y="-100014"/>
            <a:ext cx="7027858" cy="6858000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9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核心内容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Bert</a:t>
            </a:r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 整体框架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951518" y="4067059"/>
            <a:ext cx="3181482" cy="1521780"/>
            <a:chOff x="951518" y="4067059"/>
            <a:chExt cx="3181482" cy="1521780"/>
          </a:xfrm>
        </p:grpSpPr>
        <p:sp>
          <p:nvSpPr>
            <p:cNvPr id="14" name="矩形 13"/>
            <p:cNvSpPr/>
            <p:nvPr/>
          </p:nvSpPr>
          <p:spPr>
            <a:xfrm>
              <a:off x="951519" y="4480202"/>
              <a:ext cx="3181481" cy="1108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将模块的输入与输出直接相加，作为最后的输出。这种操作背后的一个基本考虑是：修改输入比重构整个输出更</a:t>
              </a:r>
              <a:r>
                <a:rPr lang="zh-CN" altLang="en-US" sz="1400" dirty="0" smtClean="0"/>
                <a:t>容易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951518" y="4067059"/>
              <a:ext cx="31814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残差</a:t>
              </a:r>
              <a:r>
                <a:rPr lang="zh-CN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951516" y="2705699"/>
            <a:ext cx="3181482" cy="1004715"/>
            <a:chOff x="951517" y="2935835"/>
            <a:chExt cx="3181482" cy="1004715"/>
          </a:xfrm>
        </p:grpSpPr>
        <p:sp>
          <p:nvSpPr>
            <p:cNvPr id="16" name="矩形 15"/>
            <p:cNvSpPr/>
            <p:nvPr/>
          </p:nvSpPr>
          <p:spPr>
            <a:xfrm>
              <a:off x="951518" y="3348978"/>
              <a:ext cx="3181481" cy="5915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对某一层神经网络节点作</a:t>
              </a:r>
              <a:r>
                <a:rPr lang="en-US" altLang="zh-CN" sz="1400" dirty="0"/>
                <a:t>0</a:t>
              </a:r>
              <a:r>
                <a:rPr lang="zh-CN" altLang="en-US" sz="1400" dirty="0"/>
                <a:t>均值</a:t>
              </a:r>
              <a:r>
                <a:rPr lang="en-US" altLang="zh-CN" sz="1400" dirty="0"/>
                <a:t>1</a:t>
              </a:r>
              <a:r>
                <a:rPr lang="zh-CN" altLang="en-US" sz="1400" dirty="0"/>
                <a:t>方差的</a:t>
              </a:r>
              <a:r>
                <a:rPr lang="zh-CN" altLang="en-US" sz="1400" dirty="0" smtClean="0"/>
                <a:t>标准化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951517" y="2935835"/>
              <a:ext cx="31814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Layer Normalization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51516" y="1344340"/>
            <a:ext cx="3181482" cy="1004715"/>
            <a:chOff x="951517" y="1454723"/>
            <a:chExt cx="3181482" cy="1004715"/>
          </a:xfrm>
        </p:grpSpPr>
        <p:sp>
          <p:nvSpPr>
            <p:cNvPr id="18" name="矩形 17"/>
            <p:cNvSpPr/>
            <p:nvPr/>
          </p:nvSpPr>
          <p:spPr>
            <a:xfrm>
              <a:off x="951518" y="1867866"/>
              <a:ext cx="3181481" cy="5915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对每个字的增强语义向量再做两次线性变换，以增强整个模型的表达</a:t>
              </a:r>
              <a:r>
                <a:rPr lang="zh-CN" altLang="en-US" sz="1400" dirty="0" smtClean="0"/>
                <a:t>能力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951517" y="1454723"/>
              <a:ext cx="31814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线性转换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02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56" y="-171863"/>
            <a:ext cx="3275463" cy="6858000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5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核心内容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Bert</a:t>
            </a:r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 整体框架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1781526" y="1461675"/>
            <a:ext cx="3181482" cy="1367250"/>
            <a:chOff x="951517" y="2935835"/>
            <a:chExt cx="3181482" cy="1367250"/>
          </a:xfrm>
        </p:grpSpPr>
        <p:sp>
          <p:nvSpPr>
            <p:cNvPr id="24" name="矩形 23"/>
            <p:cNvSpPr/>
            <p:nvPr/>
          </p:nvSpPr>
          <p:spPr>
            <a:xfrm>
              <a:off x="951518" y="3348978"/>
              <a:ext cx="318148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L=</a:t>
              </a:r>
              <a:r>
                <a:rPr lang="zh-CN" altLang="en-US" sz="1400" dirty="0" smtClean="0"/>
                <a:t>12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H</a:t>
              </a:r>
              <a:r>
                <a:rPr lang="zh-CN" altLang="en-US" sz="1400" dirty="0"/>
                <a:t>=</a:t>
              </a:r>
              <a:r>
                <a:rPr lang="zh-CN" altLang="en-US" sz="1400" dirty="0" smtClean="0"/>
                <a:t>768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A</a:t>
              </a:r>
              <a:r>
                <a:rPr lang="zh-CN" altLang="en-US" sz="1400" dirty="0"/>
                <a:t>=</a:t>
              </a:r>
              <a:r>
                <a:rPr lang="zh-CN" altLang="en-US" sz="1400" dirty="0" smtClean="0"/>
                <a:t>12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Total </a:t>
              </a:r>
              <a:r>
                <a:rPr lang="zh-CN" altLang="en-US" sz="1400" dirty="0"/>
                <a:t>Parameters=110M</a:t>
              </a:r>
              <a:endParaRPr lang="en-US" altLang="zh-CN" sz="1400" dirty="0"/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951517" y="2935835"/>
              <a:ext cx="31814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1788964" y="3257137"/>
            <a:ext cx="3181482" cy="1367250"/>
            <a:chOff x="951517" y="2935835"/>
            <a:chExt cx="3181482" cy="1367250"/>
          </a:xfrm>
        </p:grpSpPr>
        <p:sp>
          <p:nvSpPr>
            <p:cNvPr id="27" name="矩形 26"/>
            <p:cNvSpPr/>
            <p:nvPr/>
          </p:nvSpPr>
          <p:spPr>
            <a:xfrm>
              <a:off x="951518" y="3348978"/>
              <a:ext cx="318148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L=</a:t>
              </a:r>
              <a:r>
                <a:rPr lang="zh-CN" altLang="en-US" sz="1400" dirty="0" smtClean="0"/>
                <a:t>24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H</a:t>
              </a:r>
              <a:r>
                <a:rPr lang="zh-CN" altLang="en-US" sz="1400" dirty="0"/>
                <a:t>=</a:t>
              </a:r>
              <a:r>
                <a:rPr lang="zh-CN" altLang="en-US" sz="1400" dirty="0" smtClean="0"/>
                <a:t>1024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A</a:t>
              </a:r>
              <a:r>
                <a:rPr lang="zh-CN" altLang="en-US" sz="1400" dirty="0"/>
                <a:t>=</a:t>
              </a:r>
              <a:r>
                <a:rPr lang="zh-CN" altLang="en-US" sz="1400" dirty="0" smtClean="0"/>
                <a:t>16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Total </a:t>
              </a:r>
              <a:r>
                <a:rPr lang="zh-CN" altLang="en-US" sz="1400" dirty="0"/>
                <a:t>Parameters=340M</a:t>
              </a:r>
              <a:endParaRPr lang="en-US" altLang="zh-CN" sz="1400" dirty="0"/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951517" y="2935835"/>
              <a:ext cx="31814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788964" y="5052599"/>
            <a:ext cx="41835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L是layers层数(即Transformer blocks个数)</a:t>
            </a:r>
            <a:endParaRPr lang="en-US" altLang="zh-CN" sz="1400" dirty="0"/>
          </a:p>
          <a:p>
            <a:r>
              <a:rPr lang="zh-CN" altLang="en-US" sz="1400" dirty="0"/>
              <a:t>H是hidden vector size</a:t>
            </a:r>
            <a:endParaRPr lang="en-US" altLang="zh-CN" sz="1400" dirty="0"/>
          </a:p>
          <a:p>
            <a:r>
              <a:rPr lang="zh-CN" altLang="en-US" sz="1400" dirty="0"/>
              <a:t>A是self-attention的“头数”</a:t>
            </a:r>
          </a:p>
        </p:txBody>
      </p:sp>
    </p:spTree>
    <p:extLst>
      <p:ext uri="{BB962C8B-B14F-4D97-AF65-F5344CB8AC3E}">
        <p14:creationId xmlns:p14="http://schemas.microsoft.com/office/powerpoint/2010/main" val="15608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出自【趣你的PPT】(微信:qunideppt)：最优质的PPT资源库"/>
          <p:cNvGrpSpPr/>
          <p:nvPr/>
        </p:nvGrpSpPr>
        <p:grpSpPr>
          <a:xfrm rot="10800000">
            <a:off x="0" y="1442154"/>
            <a:ext cx="2075860" cy="2256560"/>
            <a:chOff x="6931504" y="1027113"/>
            <a:chExt cx="5270499" cy="5729288"/>
          </a:xfrm>
        </p:grpSpPr>
        <p:sp>
          <p:nvSpPr>
            <p:cNvPr id="1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93678" y="2676526"/>
              <a:ext cx="3108325" cy="4079875"/>
            </a:xfrm>
            <a:custGeom>
              <a:avLst/>
              <a:gdLst>
                <a:gd name="T0" fmla="*/ 181 w 207"/>
                <a:gd name="T1" fmla="*/ 46 h 272"/>
                <a:gd name="T2" fmla="*/ 155 w 207"/>
                <a:gd name="T3" fmla="*/ 128 h 272"/>
                <a:gd name="T4" fmla="*/ 153 w 207"/>
                <a:gd name="T5" fmla="*/ 127 h 272"/>
                <a:gd name="T6" fmla="*/ 140 w 207"/>
                <a:gd name="T7" fmla="*/ 134 h 272"/>
                <a:gd name="T8" fmla="*/ 77 w 207"/>
                <a:gd name="T9" fmla="*/ 129 h 272"/>
                <a:gd name="T10" fmla="*/ 76 w 207"/>
                <a:gd name="T11" fmla="*/ 129 h 272"/>
                <a:gd name="T12" fmla="*/ 69 w 207"/>
                <a:gd name="T13" fmla="*/ 135 h 272"/>
                <a:gd name="T14" fmla="*/ 76 w 207"/>
                <a:gd name="T15" fmla="*/ 143 h 272"/>
                <a:gd name="T16" fmla="*/ 139 w 207"/>
                <a:gd name="T17" fmla="*/ 148 h 272"/>
                <a:gd name="T18" fmla="*/ 145 w 207"/>
                <a:gd name="T19" fmla="*/ 155 h 272"/>
                <a:gd name="T20" fmla="*/ 153 w 207"/>
                <a:gd name="T21" fmla="*/ 157 h 272"/>
                <a:gd name="T22" fmla="*/ 163 w 207"/>
                <a:gd name="T23" fmla="*/ 153 h 272"/>
                <a:gd name="T24" fmla="*/ 207 w 207"/>
                <a:gd name="T25" fmla="*/ 196 h 272"/>
                <a:gd name="T26" fmla="*/ 207 w 207"/>
                <a:gd name="T27" fmla="*/ 192 h 272"/>
                <a:gd name="T28" fmla="*/ 165 w 207"/>
                <a:gd name="T29" fmla="*/ 151 h 272"/>
                <a:gd name="T30" fmla="*/ 166 w 207"/>
                <a:gd name="T31" fmla="*/ 150 h 272"/>
                <a:gd name="T32" fmla="*/ 160 w 207"/>
                <a:gd name="T33" fmla="*/ 129 h 272"/>
                <a:gd name="T34" fmla="*/ 187 w 207"/>
                <a:gd name="T35" fmla="*/ 48 h 272"/>
                <a:gd name="T36" fmla="*/ 181 w 207"/>
                <a:gd name="T37" fmla="*/ 46 h 272"/>
                <a:gd name="T38" fmla="*/ 155 w 207"/>
                <a:gd name="T39" fmla="*/ 0 h 272"/>
                <a:gd name="T40" fmla="*/ 32 w 207"/>
                <a:gd name="T41" fmla="*/ 77 h 272"/>
                <a:gd name="T42" fmla="*/ 96 w 207"/>
                <a:gd name="T43" fmla="*/ 259 h 272"/>
                <a:gd name="T44" fmla="*/ 155 w 207"/>
                <a:gd name="T45" fmla="*/ 272 h 272"/>
                <a:gd name="T46" fmla="*/ 207 w 207"/>
                <a:gd name="T47" fmla="*/ 262 h 272"/>
                <a:gd name="T48" fmla="*/ 207 w 207"/>
                <a:gd name="T49" fmla="*/ 241 h 272"/>
                <a:gd name="T50" fmla="*/ 155 w 207"/>
                <a:gd name="T51" fmla="*/ 254 h 272"/>
                <a:gd name="T52" fmla="*/ 104 w 207"/>
                <a:gd name="T53" fmla="*/ 242 h 272"/>
                <a:gd name="T54" fmla="*/ 49 w 207"/>
                <a:gd name="T55" fmla="*/ 85 h 272"/>
                <a:gd name="T56" fmla="*/ 155 w 207"/>
                <a:gd name="T57" fmla="*/ 19 h 272"/>
                <a:gd name="T58" fmla="*/ 206 w 207"/>
                <a:gd name="T59" fmla="*/ 30 h 272"/>
                <a:gd name="T60" fmla="*/ 207 w 207"/>
                <a:gd name="T61" fmla="*/ 31 h 272"/>
                <a:gd name="T62" fmla="*/ 207 w 207"/>
                <a:gd name="T63" fmla="*/ 10 h 272"/>
                <a:gd name="T64" fmla="*/ 155 w 207"/>
                <a:gd name="T6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72">
                  <a:moveTo>
                    <a:pt x="181" y="46"/>
                  </a:moveTo>
                  <a:cubicBezTo>
                    <a:pt x="155" y="128"/>
                    <a:pt x="155" y="128"/>
                    <a:pt x="155" y="128"/>
                  </a:cubicBezTo>
                  <a:cubicBezTo>
                    <a:pt x="154" y="127"/>
                    <a:pt x="154" y="127"/>
                    <a:pt x="153" y="127"/>
                  </a:cubicBezTo>
                  <a:cubicBezTo>
                    <a:pt x="148" y="127"/>
                    <a:pt x="143" y="130"/>
                    <a:pt x="140" y="134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77" y="129"/>
                    <a:pt x="76" y="129"/>
                    <a:pt x="76" y="129"/>
                  </a:cubicBezTo>
                  <a:cubicBezTo>
                    <a:pt x="72" y="129"/>
                    <a:pt x="69" y="132"/>
                    <a:pt x="69" y="135"/>
                  </a:cubicBezTo>
                  <a:cubicBezTo>
                    <a:pt x="69" y="139"/>
                    <a:pt x="72" y="143"/>
                    <a:pt x="76" y="143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40" y="151"/>
                    <a:pt x="142" y="154"/>
                    <a:pt x="145" y="155"/>
                  </a:cubicBezTo>
                  <a:cubicBezTo>
                    <a:pt x="148" y="157"/>
                    <a:pt x="150" y="157"/>
                    <a:pt x="153" y="157"/>
                  </a:cubicBezTo>
                  <a:cubicBezTo>
                    <a:pt x="156" y="157"/>
                    <a:pt x="160" y="156"/>
                    <a:pt x="163" y="153"/>
                  </a:cubicBezTo>
                  <a:cubicBezTo>
                    <a:pt x="163" y="153"/>
                    <a:pt x="195" y="185"/>
                    <a:pt x="207" y="196"/>
                  </a:cubicBezTo>
                  <a:cubicBezTo>
                    <a:pt x="207" y="192"/>
                    <a:pt x="207" y="192"/>
                    <a:pt x="207" y="192"/>
                  </a:cubicBezTo>
                  <a:cubicBezTo>
                    <a:pt x="194" y="180"/>
                    <a:pt x="165" y="151"/>
                    <a:pt x="165" y="151"/>
                  </a:cubicBezTo>
                  <a:cubicBezTo>
                    <a:pt x="165" y="151"/>
                    <a:pt x="166" y="150"/>
                    <a:pt x="166" y="150"/>
                  </a:cubicBezTo>
                  <a:cubicBezTo>
                    <a:pt x="170" y="143"/>
                    <a:pt x="167" y="134"/>
                    <a:pt x="160" y="12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1" y="46"/>
                    <a:pt x="181" y="46"/>
                    <a:pt x="181" y="46"/>
                  </a:cubicBezTo>
                  <a:moveTo>
                    <a:pt x="155" y="0"/>
                  </a:moveTo>
                  <a:cubicBezTo>
                    <a:pt x="104" y="0"/>
                    <a:pt x="56" y="28"/>
                    <a:pt x="32" y="77"/>
                  </a:cubicBezTo>
                  <a:cubicBezTo>
                    <a:pt x="0" y="145"/>
                    <a:pt x="28" y="226"/>
                    <a:pt x="96" y="259"/>
                  </a:cubicBezTo>
                  <a:cubicBezTo>
                    <a:pt x="115" y="268"/>
                    <a:pt x="135" y="272"/>
                    <a:pt x="155" y="272"/>
                  </a:cubicBezTo>
                  <a:cubicBezTo>
                    <a:pt x="173" y="272"/>
                    <a:pt x="190" y="269"/>
                    <a:pt x="207" y="262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191" y="249"/>
                    <a:pt x="173" y="254"/>
                    <a:pt x="155" y="254"/>
                  </a:cubicBezTo>
                  <a:cubicBezTo>
                    <a:pt x="138" y="254"/>
                    <a:pt x="120" y="250"/>
                    <a:pt x="104" y="242"/>
                  </a:cubicBezTo>
                  <a:cubicBezTo>
                    <a:pt x="45" y="214"/>
                    <a:pt x="21" y="143"/>
                    <a:pt x="49" y="85"/>
                  </a:cubicBezTo>
                  <a:cubicBezTo>
                    <a:pt x="69" y="43"/>
                    <a:pt x="111" y="19"/>
                    <a:pt x="155" y="19"/>
                  </a:cubicBezTo>
                  <a:cubicBezTo>
                    <a:pt x="172" y="19"/>
                    <a:pt x="189" y="22"/>
                    <a:pt x="206" y="30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190" y="3"/>
                    <a:pt x="172" y="0"/>
                    <a:pt x="155" y="0"/>
                  </a:cubicBezTo>
                </a:path>
              </a:pathLst>
            </a:custGeom>
            <a:solidFill>
              <a:srgbClr val="7ACD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31504" y="1027113"/>
              <a:ext cx="2327275" cy="2054225"/>
            </a:xfrm>
            <a:custGeom>
              <a:avLst/>
              <a:gdLst>
                <a:gd name="T0" fmla="*/ 110 w 155"/>
                <a:gd name="T1" fmla="*/ 34 h 137"/>
                <a:gd name="T2" fmla="*/ 80 w 155"/>
                <a:gd name="T3" fmla="*/ 64 h 137"/>
                <a:gd name="T4" fmla="*/ 75 w 155"/>
                <a:gd name="T5" fmla="*/ 63 h 137"/>
                <a:gd name="T6" fmla="*/ 72 w 155"/>
                <a:gd name="T7" fmla="*/ 64 h 137"/>
                <a:gd name="T8" fmla="*/ 44 w 155"/>
                <a:gd name="T9" fmla="*/ 47 h 137"/>
                <a:gd name="T10" fmla="*/ 43 w 155"/>
                <a:gd name="T11" fmla="*/ 46 h 137"/>
                <a:gd name="T12" fmla="*/ 40 w 155"/>
                <a:gd name="T13" fmla="*/ 48 h 137"/>
                <a:gd name="T14" fmla="*/ 41 w 155"/>
                <a:gd name="T15" fmla="*/ 53 h 137"/>
                <a:gd name="T16" fmla="*/ 68 w 155"/>
                <a:gd name="T17" fmla="*/ 70 h 137"/>
                <a:gd name="T18" fmla="*/ 69 w 155"/>
                <a:gd name="T19" fmla="*/ 75 h 137"/>
                <a:gd name="T20" fmla="*/ 75 w 155"/>
                <a:gd name="T21" fmla="*/ 78 h 137"/>
                <a:gd name="T22" fmla="*/ 77 w 155"/>
                <a:gd name="T23" fmla="*/ 78 h 137"/>
                <a:gd name="T24" fmla="*/ 88 w 155"/>
                <a:gd name="T25" fmla="*/ 110 h 137"/>
                <a:gd name="T26" fmla="*/ 89 w 155"/>
                <a:gd name="T27" fmla="*/ 109 h 137"/>
                <a:gd name="T28" fmla="*/ 79 w 155"/>
                <a:gd name="T29" fmla="*/ 77 h 137"/>
                <a:gd name="T30" fmla="*/ 79 w 155"/>
                <a:gd name="T31" fmla="*/ 77 h 137"/>
                <a:gd name="T32" fmla="*/ 82 w 155"/>
                <a:gd name="T33" fmla="*/ 67 h 137"/>
                <a:gd name="T34" fmla="*/ 112 w 155"/>
                <a:gd name="T35" fmla="*/ 36 h 137"/>
                <a:gd name="T36" fmla="*/ 110 w 155"/>
                <a:gd name="T37" fmla="*/ 34 h 137"/>
                <a:gd name="T38" fmla="*/ 78 w 155"/>
                <a:gd name="T39" fmla="*/ 127 h 137"/>
                <a:gd name="T40" fmla="*/ 30 w 155"/>
                <a:gd name="T41" fmla="*/ 104 h 137"/>
                <a:gd name="T42" fmla="*/ 42 w 155"/>
                <a:gd name="T43" fmla="*/ 21 h 137"/>
                <a:gd name="T44" fmla="*/ 78 w 155"/>
                <a:gd name="T45" fmla="*/ 9 h 137"/>
                <a:gd name="T46" fmla="*/ 125 w 155"/>
                <a:gd name="T47" fmla="*/ 33 h 137"/>
                <a:gd name="T48" fmla="*/ 113 w 155"/>
                <a:gd name="T49" fmla="*/ 116 h 137"/>
                <a:gd name="T50" fmla="*/ 78 w 155"/>
                <a:gd name="T51" fmla="*/ 127 h 137"/>
                <a:gd name="T52" fmla="*/ 78 w 155"/>
                <a:gd name="T53" fmla="*/ 0 h 137"/>
                <a:gd name="T54" fmla="*/ 37 w 155"/>
                <a:gd name="T55" fmla="*/ 13 h 137"/>
                <a:gd name="T56" fmla="*/ 23 w 155"/>
                <a:gd name="T57" fmla="*/ 109 h 137"/>
                <a:gd name="T58" fmla="*/ 78 w 155"/>
                <a:gd name="T59" fmla="*/ 137 h 137"/>
                <a:gd name="T60" fmla="*/ 119 w 155"/>
                <a:gd name="T61" fmla="*/ 123 h 137"/>
                <a:gd name="T62" fmla="*/ 133 w 155"/>
                <a:gd name="T63" fmla="*/ 27 h 137"/>
                <a:gd name="T64" fmla="*/ 78 w 155"/>
                <a:gd name="T6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5" h="137">
                  <a:moveTo>
                    <a:pt x="110" y="34"/>
                  </a:moveTo>
                  <a:cubicBezTo>
                    <a:pt x="80" y="64"/>
                    <a:pt x="80" y="64"/>
                    <a:pt x="80" y="64"/>
                  </a:cubicBezTo>
                  <a:cubicBezTo>
                    <a:pt x="78" y="63"/>
                    <a:pt x="77" y="63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1" y="46"/>
                    <a:pt x="40" y="47"/>
                    <a:pt x="40" y="48"/>
                  </a:cubicBezTo>
                  <a:cubicBezTo>
                    <a:pt x="38" y="50"/>
                    <a:pt x="39" y="52"/>
                    <a:pt x="41" y="53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68" y="72"/>
                    <a:pt x="68" y="73"/>
                    <a:pt x="69" y="75"/>
                  </a:cubicBezTo>
                  <a:cubicBezTo>
                    <a:pt x="70" y="77"/>
                    <a:pt x="73" y="78"/>
                    <a:pt x="75" y="78"/>
                  </a:cubicBezTo>
                  <a:cubicBezTo>
                    <a:pt x="76" y="78"/>
                    <a:pt x="77" y="78"/>
                    <a:pt x="77" y="78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9" y="109"/>
                    <a:pt x="89" y="109"/>
                    <a:pt x="89" y="109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83" y="75"/>
                    <a:pt x="84" y="70"/>
                    <a:pt x="82" y="67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0" y="34"/>
                    <a:pt x="110" y="34"/>
                    <a:pt x="110" y="34"/>
                  </a:cubicBezTo>
                  <a:moveTo>
                    <a:pt x="78" y="127"/>
                  </a:moveTo>
                  <a:cubicBezTo>
                    <a:pt x="60" y="127"/>
                    <a:pt x="42" y="119"/>
                    <a:pt x="30" y="104"/>
                  </a:cubicBezTo>
                  <a:cubicBezTo>
                    <a:pt x="11" y="77"/>
                    <a:pt x="16" y="40"/>
                    <a:pt x="42" y="21"/>
                  </a:cubicBezTo>
                  <a:cubicBezTo>
                    <a:pt x="53" y="13"/>
                    <a:pt x="65" y="9"/>
                    <a:pt x="78" y="9"/>
                  </a:cubicBezTo>
                  <a:cubicBezTo>
                    <a:pt x="96" y="9"/>
                    <a:pt x="113" y="17"/>
                    <a:pt x="125" y="33"/>
                  </a:cubicBezTo>
                  <a:cubicBezTo>
                    <a:pt x="145" y="59"/>
                    <a:pt x="139" y="96"/>
                    <a:pt x="113" y="116"/>
                  </a:cubicBezTo>
                  <a:cubicBezTo>
                    <a:pt x="102" y="124"/>
                    <a:pt x="90" y="127"/>
                    <a:pt x="78" y="127"/>
                  </a:cubicBezTo>
                  <a:moveTo>
                    <a:pt x="78" y="0"/>
                  </a:moveTo>
                  <a:cubicBezTo>
                    <a:pt x="63" y="0"/>
                    <a:pt x="49" y="4"/>
                    <a:pt x="37" y="13"/>
                  </a:cubicBezTo>
                  <a:cubicBezTo>
                    <a:pt x="6" y="36"/>
                    <a:pt x="0" y="79"/>
                    <a:pt x="23" y="109"/>
                  </a:cubicBezTo>
                  <a:cubicBezTo>
                    <a:pt x="36" y="127"/>
                    <a:pt x="57" y="137"/>
                    <a:pt x="78" y="137"/>
                  </a:cubicBezTo>
                  <a:cubicBezTo>
                    <a:pt x="92" y="137"/>
                    <a:pt x="106" y="132"/>
                    <a:pt x="119" y="123"/>
                  </a:cubicBezTo>
                  <a:cubicBezTo>
                    <a:pt x="149" y="101"/>
                    <a:pt x="155" y="58"/>
                    <a:pt x="133" y="27"/>
                  </a:cubicBezTo>
                  <a:cubicBezTo>
                    <a:pt x="119" y="9"/>
                    <a:pt x="99" y="0"/>
                    <a:pt x="78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12553" y="3727451"/>
              <a:ext cx="781050" cy="644525"/>
            </a:xfrm>
            <a:custGeom>
              <a:avLst/>
              <a:gdLst>
                <a:gd name="T0" fmla="*/ 76 w 492"/>
                <a:gd name="T1" fmla="*/ 0 h 406"/>
                <a:gd name="T2" fmla="*/ 0 w 492"/>
                <a:gd name="T3" fmla="*/ 66 h 406"/>
                <a:gd name="T4" fmla="*/ 142 w 492"/>
                <a:gd name="T5" fmla="*/ 198 h 406"/>
                <a:gd name="T6" fmla="*/ 0 w 492"/>
                <a:gd name="T7" fmla="*/ 340 h 406"/>
                <a:gd name="T8" fmla="*/ 76 w 492"/>
                <a:gd name="T9" fmla="*/ 406 h 406"/>
                <a:gd name="T10" fmla="*/ 274 w 492"/>
                <a:gd name="T11" fmla="*/ 198 h 406"/>
                <a:gd name="T12" fmla="*/ 76 w 492"/>
                <a:gd name="T13" fmla="*/ 0 h 406"/>
                <a:gd name="T14" fmla="*/ 293 w 492"/>
                <a:gd name="T15" fmla="*/ 0 h 406"/>
                <a:gd name="T16" fmla="*/ 218 w 492"/>
                <a:gd name="T17" fmla="*/ 66 h 406"/>
                <a:gd name="T18" fmla="*/ 360 w 492"/>
                <a:gd name="T19" fmla="*/ 198 h 406"/>
                <a:gd name="T20" fmla="*/ 218 w 492"/>
                <a:gd name="T21" fmla="*/ 340 h 406"/>
                <a:gd name="T22" fmla="*/ 293 w 492"/>
                <a:gd name="T23" fmla="*/ 406 h 406"/>
                <a:gd name="T24" fmla="*/ 464 w 492"/>
                <a:gd name="T25" fmla="*/ 236 h 406"/>
                <a:gd name="T26" fmla="*/ 492 w 492"/>
                <a:gd name="T27" fmla="*/ 198 h 406"/>
                <a:gd name="T28" fmla="*/ 464 w 492"/>
                <a:gd name="T29" fmla="*/ 170 h 406"/>
                <a:gd name="T30" fmla="*/ 293 w 492"/>
                <a:gd name="T31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2" h="406">
                  <a:moveTo>
                    <a:pt x="76" y="0"/>
                  </a:moveTo>
                  <a:lnTo>
                    <a:pt x="0" y="66"/>
                  </a:lnTo>
                  <a:lnTo>
                    <a:pt x="142" y="198"/>
                  </a:lnTo>
                  <a:lnTo>
                    <a:pt x="0" y="340"/>
                  </a:lnTo>
                  <a:lnTo>
                    <a:pt x="76" y="406"/>
                  </a:lnTo>
                  <a:lnTo>
                    <a:pt x="274" y="198"/>
                  </a:lnTo>
                  <a:lnTo>
                    <a:pt x="76" y="0"/>
                  </a:lnTo>
                  <a:close/>
                  <a:moveTo>
                    <a:pt x="293" y="0"/>
                  </a:moveTo>
                  <a:lnTo>
                    <a:pt x="218" y="66"/>
                  </a:lnTo>
                  <a:lnTo>
                    <a:pt x="360" y="198"/>
                  </a:lnTo>
                  <a:lnTo>
                    <a:pt x="218" y="340"/>
                  </a:lnTo>
                  <a:lnTo>
                    <a:pt x="293" y="406"/>
                  </a:lnTo>
                  <a:lnTo>
                    <a:pt x="464" y="236"/>
                  </a:lnTo>
                  <a:lnTo>
                    <a:pt x="492" y="198"/>
                  </a:lnTo>
                  <a:lnTo>
                    <a:pt x="464" y="170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12553" y="3727451"/>
              <a:ext cx="781050" cy="644525"/>
            </a:xfrm>
            <a:custGeom>
              <a:avLst/>
              <a:gdLst>
                <a:gd name="T0" fmla="*/ 76 w 492"/>
                <a:gd name="T1" fmla="*/ 0 h 406"/>
                <a:gd name="T2" fmla="*/ 0 w 492"/>
                <a:gd name="T3" fmla="*/ 66 h 406"/>
                <a:gd name="T4" fmla="*/ 142 w 492"/>
                <a:gd name="T5" fmla="*/ 198 h 406"/>
                <a:gd name="T6" fmla="*/ 0 w 492"/>
                <a:gd name="T7" fmla="*/ 340 h 406"/>
                <a:gd name="T8" fmla="*/ 76 w 492"/>
                <a:gd name="T9" fmla="*/ 406 h 406"/>
                <a:gd name="T10" fmla="*/ 274 w 492"/>
                <a:gd name="T11" fmla="*/ 198 h 406"/>
                <a:gd name="T12" fmla="*/ 76 w 492"/>
                <a:gd name="T13" fmla="*/ 0 h 406"/>
                <a:gd name="T14" fmla="*/ 293 w 492"/>
                <a:gd name="T15" fmla="*/ 0 h 406"/>
                <a:gd name="T16" fmla="*/ 218 w 492"/>
                <a:gd name="T17" fmla="*/ 66 h 406"/>
                <a:gd name="T18" fmla="*/ 360 w 492"/>
                <a:gd name="T19" fmla="*/ 198 h 406"/>
                <a:gd name="T20" fmla="*/ 218 w 492"/>
                <a:gd name="T21" fmla="*/ 340 h 406"/>
                <a:gd name="T22" fmla="*/ 293 w 492"/>
                <a:gd name="T23" fmla="*/ 406 h 406"/>
                <a:gd name="T24" fmla="*/ 464 w 492"/>
                <a:gd name="T25" fmla="*/ 236 h 406"/>
                <a:gd name="T26" fmla="*/ 492 w 492"/>
                <a:gd name="T27" fmla="*/ 198 h 406"/>
                <a:gd name="T28" fmla="*/ 464 w 492"/>
                <a:gd name="T29" fmla="*/ 170 h 406"/>
                <a:gd name="T30" fmla="*/ 293 w 492"/>
                <a:gd name="T31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2" h="406">
                  <a:moveTo>
                    <a:pt x="76" y="0"/>
                  </a:moveTo>
                  <a:lnTo>
                    <a:pt x="0" y="66"/>
                  </a:lnTo>
                  <a:lnTo>
                    <a:pt x="142" y="198"/>
                  </a:lnTo>
                  <a:lnTo>
                    <a:pt x="0" y="340"/>
                  </a:lnTo>
                  <a:lnTo>
                    <a:pt x="76" y="406"/>
                  </a:lnTo>
                  <a:lnTo>
                    <a:pt x="274" y="198"/>
                  </a:lnTo>
                  <a:lnTo>
                    <a:pt x="76" y="0"/>
                  </a:lnTo>
                  <a:moveTo>
                    <a:pt x="293" y="0"/>
                  </a:moveTo>
                  <a:lnTo>
                    <a:pt x="218" y="66"/>
                  </a:lnTo>
                  <a:lnTo>
                    <a:pt x="360" y="198"/>
                  </a:lnTo>
                  <a:lnTo>
                    <a:pt x="218" y="340"/>
                  </a:lnTo>
                  <a:lnTo>
                    <a:pt x="293" y="406"/>
                  </a:lnTo>
                  <a:lnTo>
                    <a:pt x="464" y="236"/>
                  </a:lnTo>
                  <a:lnTo>
                    <a:pt x="492" y="198"/>
                  </a:lnTo>
                  <a:lnTo>
                    <a:pt x="464" y="170"/>
                  </a:lnTo>
                  <a:lnTo>
                    <a:pt x="2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955816" y="1162051"/>
              <a:ext cx="481012" cy="404813"/>
            </a:xfrm>
            <a:custGeom>
              <a:avLst/>
              <a:gdLst>
                <a:gd name="T0" fmla="*/ 123 w 303"/>
                <a:gd name="T1" fmla="*/ 0 h 255"/>
                <a:gd name="T2" fmla="*/ 19 w 303"/>
                <a:gd name="T3" fmla="*/ 104 h 255"/>
                <a:gd name="T4" fmla="*/ 0 w 303"/>
                <a:gd name="T5" fmla="*/ 132 h 255"/>
                <a:gd name="T6" fmla="*/ 19 w 303"/>
                <a:gd name="T7" fmla="*/ 151 h 255"/>
                <a:gd name="T8" fmla="*/ 123 w 303"/>
                <a:gd name="T9" fmla="*/ 255 h 255"/>
                <a:gd name="T10" fmla="*/ 170 w 303"/>
                <a:gd name="T11" fmla="*/ 208 h 255"/>
                <a:gd name="T12" fmla="*/ 85 w 303"/>
                <a:gd name="T13" fmla="*/ 132 h 255"/>
                <a:gd name="T14" fmla="*/ 170 w 303"/>
                <a:gd name="T15" fmla="*/ 47 h 255"/>
                <a:gd name="T16" fmla="*/ 123 w 303"/>
                <a:gd name="T17" fmla="*/ 0 h 255"/>
                <a:gd name="T18" fmla="*/ 265 w 303"/>
                <a:gd name="T19" fmla="*/ 0 h 255"/>
                <a:gd name="T20" fmla="*/ 132 w 303"/>
                <a:gd name="T21" fmla="*/ 132 h 255"/>
                <a:gd name="T22" fmla="*/ 265 w 303"/>
                <a:gd name="T23" fmla="*/ 255 h 255"/>
                <a:gd name="T24" fmla="*/ 303 w 303"/>
                <a:gd name="T25" fmla="*/ 208 h 255"/>
                <a:gd name="T26" fmla="*/ 218 w 303"/>
                <a:gd name="T27" fmla="*/ 132 h 255"/>
                <a:gd name="T28" fmla="*/ 303 w 303"/>
                <a:gd name="T29" fmla="*/ 47 h 255"/>
                <a:gd name="T30" fmla="*/ 265 w 303"/>
                <a:gd name="T3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255">
                  <a:moveTo>
                    <a:pt x="123" y="0"/>
                  </a:moveTo>
                  <a:lnTo>
                    <a:pt x="19" y="104"/>
                  </a:lnTo>
                  <a:lnTo>
                    <a:pt x="0" y="132"/>
                  </a:lnTo>
                  <a:lnTo>
                    <a:pt x="19" y="151"/>
                  </a:lnTo>
                  <a:lnTo>
                    <a:pt x="123" y="255"/>
                  </a:lnTo>
                  <a:lnTo>
                    <a:pt x="170" y="208"/>
                  </a:lnTo>
                  <a:lnTo>
                    <a:pt x="85" y="132"/>
                  </a:lnTo>
                  <a:lnTo>
                    <a:pt x="170" y="47"/>
                  </a:lnTo>
                  <a:lnTo>
                    <a:pt x="123" y="0"/>
                  </a:lnTo>
                  <a:close/>
                  <a:moveTo>
                    <a:pt x="265" y="0"/>
                  </a:moveTo>
                  <a:lnTo>
                    <a:pt x="132" y="132"/>
                  </a:lnTo>
                  <a:lnTo>
                    <a:pt x="265" y="255"/>
                  </a:lnTo>
                  <a:lnTo>
                    <a:pt x="303" y="208"/>
                  </a:lnTo>
                  <a:lnTo>
                    <a:pt x="218" y="132"/>
                  </a:lnTo>
                  <a:lnTo>
                    <a:pt x="303" y="47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955816" y="1162051"/>
              <a:ext cx="481012" cy="404813"/>
            </a:xfrm>
            <a:custGeom>
              <a:avLst/>
              <a:gdLst>
                <a:gd name="T0" fmla="*/ 123 w 303"/>
                <a:gd name="T1" fmla="*/ 0 h 255"/>
                <a:gd name="T2" fmla="*/ 19 w 303"/>
                <a:gd name="T3" fmla="*/ 104 h 255"/>
                <a:gd name="T4" fmla="*/ 0 w 303"/>
                <a:gd name="T5" fmla="*/ 132 h 255"/>
                <a:gd name="T6" fmla="*/ 19 w 303"/>
                <a:gd name="T7" fmla="*/ 151 h 255"/>
                <a:gd name="T8" fmla="*/ 123 w 303"/>
                <a:gd name="T9" fmla="*/ 255 h 255"/>
                <a:gd name="T10" fmla="*/ 170 w 303"/>
                <a:gd name="T11" fmla="*/ 208 h 255"/>
                <a:gd name="T12" fmla="*/ 85 w 303"/>
                <a:gd name="T13" fmla="*/ 132 h 255"/>
                <a:gd name="T14" fmla="*/ 170 w 303"/>
                <a:gd name="T15" fmla="*/ 47 h 255"/>
                <a:gd name="T16" fmla="*/ 123 w 303"/>
                <a:gd name="T17" fmla="*/ 0 h 255"/>
                <a:gd name="T18" fmla="*/ 265 w 303"/>
                <a:gd name="T19" fmla="*/ 0 h 255"/>
                <a:gd name="T20" fmla="*/ 132 w 303"/>
                <a:gd name="T21" fmla="*/ 132 h 255"/>
                <a:gd name="T22" fmla="*/ 265 w 303"/>
                <a:gd name="T23" fmla="*/ 255 h 255"/>
                <a:gd name="T24" fmla="*/ 303 w 303"/>
                <a:gd name="T25" fmla="*/ 208 h 255"/>
                <a:gd name="T26" fmla="*/ 218 w 303"/>
                <a:gd name="T27" fmla="*/ 132 h 255"/>
                <a:gd name="T28" fmla="*/ 303 w 303"/>
                <a:gd name="T29" fmla="*/ 47 h 255"/>
                <a:gd name="T30" fmla="*/ 265 w 303"/>
                <a:gd name="T3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255">
                  <a:moveTo>
                    <a:pt x="123" y="0"/>
                  </a:moveTo>
                  <a:lnTo>
                    <a:pt x="19" y="104"/>
                  </a:lnTo>
                  <a:lnTo>
                    <a:pt x="0" y="132"/>
                  </a:lnTo>
                  <a:lnTo>
                    <a:pt x="19" y="151"/>
                  </a:lnTo>
                  <a:lnTo>
                    <a:pt x="123" y="255"/>
                  </a:lnTo>
                  <a:lnTo>
                    <a:pt x="170" y="208"/>
                  </a:lnTo>
                  <a:lnTo>
                    <a:pt x="85" y="132"/>
                  </a:lnTo>
                  <a:lnTo>
                    <a:pt x="170" y="47"/>
                  </a:lnTo>
                  <a:lnTo>
                    <a:pt x="123" y="0"/>
                  </a:lnTo>
                  <a:moveTo>
                    <a:pt x="265" y="0"/>
                  </a:moveTo>
                  <a:lnTo>
                    <a:pt x="132" y="132"/>
                  </a:lnTo>
                  <a:lnTo>
                    <a:pt x="265" y="255"/>
                  </a:lnTo>
                  <a:lnTo>
                    <a:pt x="303" y="208"/>
                  </a:lnTo>
                  <a:lnTo>
                    <a:pt x="218" y="132"/>
                  </a:lnTo>
                  <a:lnTo>
                    <a:pt x="303" y="47"/>
                  </a:lnTo>
                  <a:lnTo>
                    <a:pt x="2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73" y="200025"/>
            <a:ext cx="5258527" cy="5743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43413"/>
            <a:ext cx="7272382" cy="2228850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8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核心内容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Bert</a:t>
            </a:r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 输入向量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  <p:sp>
        <p:nvSpPr>
          <p:cNvPr id="1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05216" y="1412919"/>
            <a:ext cx="1097091" cy="968374"/>
          </a:xfrm>
          <a:custGeom>
            <a:avLst/>
            <a:gdLst>
              <a:gd name="T0" fmla="*/ 110 w 155"/>
              <a:gd name="T1" fmla="*/ 34 h 137"/>
              <a:gd name="T2" fmla="*/ 80 w 155"/>
              <a:gd name="T3" fmla="*/ 64 h 137"/>
              <a:gd name="T4" fmla="*/ 75 w 155"/>
              <a:gd name="T5" fmla="*/ 63 h 137"/>
              <a:gd name="T6" fmla="*/ 72 w 155"/>
              <a:gd name="T7" fmla="*/ 64 h 137"/>
              <a:gd name="T8" fmla="*/ 44 w 155"/>
              <a:gd name="T9" fmla="*/ 47 h 137"/>
              <a:gd name="T10" fmla="*/ 43 w 155"/>
              <a:gd name="T11" fmla="*/ 46 h 137"/>
              <a:gd name="T12" fmla="*/ 40 w 155"/>
              <a:gd name="T13" fmla="*/ 48 h 137"/>
              <a:gd name="T14" fmla="*/ 41 w 155"/>
              <a:gd name="T15" fmla="*/ 53 h 137"/>
              <a:gd name="T16" fmla="*/ 68 w 155"/>
              <a:gd name="T17" fmla="*/ 70 h 137"/>
              <a:gd name="T18" fmla="*/ 69 w 155"/>
              <a:gd name="T19" fmla="*/ 75 h 137"/>
              <a:gd name="T20" fmla="*/ 75 w 155"/>
              <a:gd name="T21" fmla="*/ 78 h 137"/>
              <a:gd name="T22" fmla="*/ 77 w 155"/>
              <a:gd name="T23" fmla="*/ 78 h 137"/>
              <a:gd name="T24" fmla="*/ 88 w 155"/>
              <a:gd name="T25" fmla="*/ 110 h 137"/>
              <a:gd name="T26" fmla="*/ 89 w 155"/>
              <a:gd name="T27" fmla="*/ 109 h 137"/>
              <a:gd name="T28" fmla="*/ 79 w 155"/>
              <a:gd name="T29" fmla="*/ 77 h 137"/>
              <a:gd name="T30" fmla="*/ 79 w 155"/>
              <a:gd name="T31" fmla="*/ 77 h 137"/>
              <a:gd name="T32" fmla="*/ 82 w 155"/>
              <a:gd name="T33" fmla="*/ 67 h 137"/>
              <a:gd name="T34" fmla="*/ 112 w 155"/>
              <a:gd name="T35" fmla="*/ 36 h 137"/>
              <a:gd name="T36" fmla="*/ 110 w 155"/>
              <a:gd name="T37" fmla="*/ 34 h 137"/>
              <a:gd name="T38" fmla="*/ 78 w 155"/>
              <a:gd name="T39" fmla="*/ 127 h 137"/>
              <a:gd name="T40" fmla="*/ 30 w 155"/>
              <a:gd name="T41" fmla="*/ 104 h 137"/>
              <a:gd name="T42" fmla="*/ 42 w 155"/>
              <a:gd name="T43" fmla="*/ 21 h 137"/>
              <a:gd name="T44" fmla="*/ 78 w 155"/>
              <a:gd name="T45" fmla="*/ 9 h 137"/>
              <a:gd name="T46" fmla="*/ 125 w 155"/>
              <a:gd name="T47" fmla="*/ 33 h 137"/>
              <a:gd name="T48" fmla="*/ 113 w 155"/>
              <a:gd name="T49" fmla="*/ 116 h 137"/>
              <a:gd name="T50" fmla="*/ 78 w 155"/>
              <a:gd name="T51" fmla="*/ 127 h 137"/>
              <a:gd name="T52" fmla="*/ 78 w 155"/>
              <a:gd name="T53" fmla="*/ 0 h 137"/>
              <a:gd name="T54" fmla="*/ 37 w 155"/>
              <a:gd name="T55" fmla="*/ 13 h 137"/>
              <a:gd name="T56" fmla="*/ 23 w 155"/>
              <a:gd name="T57" fmla="*/ 109 h 137"/>
              <a:gd name="T58" fmla="*/ 78 w 155"/>
              <a:gd name="T59" fmla="*/ 137 h 137"/>
              <a:gd name="T60" fmla="*/ 119 w 155"/>
              <a:gd name="T61" fmla="*/ 123 h 137"/>
              <a:gd name="T62" fmla="*/ 133 w 155"/>
              <a:gd name="T63" fmla="*/ 27 h 137"/>
              <a:gd name="T64" fmla="*/ 78 w 155"/>
              <a:gd name="T65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5" h="137">
                <a:moveTo>
                  <a:pt x="110" y="34"/>
                </a:moveTo>
                <a:cubicBezTo>
                  <a:pt x="80" y="64"/>
                  <a:pt x="80" y="64"/>
                  <a:pt x="80" y="64"/>
                </a:cubicBezTo>
                <a:cubicBezTo>
                  <a:pt x="78" y="63"/>
                  <a:pt x="77" y="63"/>
                  <a:pt x="75" y="63"/>
                </a:cubicBezTo>
                <a:cubicBezTo>
                  <a:pt x="74" y="63"/>
                  <a:pt x="73" y="63"/>
                  <a:pt x="72" y="64"/>
                </a:cubicBezTo>
                <a:cubicBezTo>
                  <a:pt x="44" y="47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1" y="46"/>
                  <a:pt x="40" y="47"/>
                  <a:pt x="40" y="48"/>
                </a:cubicBezTo>
                <a:cubicBezTo>
                  <a:pt x="38" y="50"/>
                  <a:pt x="39" y="52"/>
                  <a:pt x="41" y="53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2"/>
                  <a:pt x="68" y="73"/>
                  <a:pt x="69" y="75"/>
                </a:cubicBezTo>
                <a:cubicBezTo>
                  <a:pt x="70" y="77"/>
                  <a:pt x="73" y="78"/>
                  <a:pt x="75" y="78"/>
                </a:cubicBezTo>
                <a:cubicBezTo>
                  <a:pt x="76" y="78"/>
                  <a:pt x="77" y="78"/>
                  <a:pt x="77" y="78"/>
                </a:cubicBezTo>
                <a:cubicBezTo>
                  <a:pt x="88" y="110"/>
                  <a:pt x="88" y="110"/>
                  <a:pt x="88" y="110"/>
                </a:cubicBezTo>
                <a:cubicBezTo>
                  <a:pt x="89" y="109"/>
                  <a:pt x="89" y="109"/>
                  <a:pt x="89" y="109"/>
                </a:cubicBezTo>
                <a:cubicBezTo>
                  <a:pt x="79" y="77"/>
                  <a:pt x="79" y="77"/>
                  <a:pt x="79" y="77"/>
                </a:cubicBezTo>
                <a:cubicBezTo>
                  <a:pt x="79" y="77"/>
                  <a:pt x="79" y="77"/>
                  <a:pt x="79" y="77"/>
                </a:cubicBezTo>
                <a:cubicBezTo>
                  <a:pt x="83" y="75"/>
                  <a:pt x="84" y="70"/>
                  <a:pt x="82" y="67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0" y="34"/>
                  <a:pt x="110" y="34"/>
                  <a:pt x="110" y="34"/>
                </a:cubicBezTo>
                <a:moveTo>
                  <a:pt x="78" y="127"/>
                </a:moveTo>
                <a:cubicBezTo>
                  <a:pt x="60" y="127"/>
                  <a:pt x="42" y="119"/>
                  <a:pt x="30" y="104"/>
                </a:cubicBezTo>
                <a:cubicBezTo>
                  <a:pt x="11" y="77"/>
                  <a:pt x="16" y="40"/>
                  <a:pt x="42" y="21"/>
                </a:cubicBezTo>
                <a:cubicBezTo>
                  <a:pt x="53" y="13"/>
                  <a:pt x="65" y="9"/>
                  <a:pt x="78" y="9"/>
                </a:cubicBezTo>
                <a:cubicBezTo>
                  <a:pt x="96" y="9"/>
                  <a:pt x="113" y="17"/>
                  <a:pt x="125" y="33"/>
                </a:cubicBezTo>
                <a:cubicBezTo>
                  <a:pt x="145" y="59"/>
                  <a:pt x="139" y="96"/>
                  <a:pt x="113" y="116"/>
                </a:cubicBezTo>
                <a:cubicBezTo>
                  <a:pt x="102" y="124"/>
                  <a:pt x="90" y="127"/>
                  <a:pt x="78" y="127"/>
                </a:cubicBezTo>
                <a:moveTo>
                  <a:pt x="78" y="0"/>
                </a:moveTo>
                <a:cubicBezTo>
                  <a:pt x="63" y="0"/>
                  <a:pt x="49" y="4"/>
                  <a:pt x="37" y="13"/>
                </a:cubicBezTo>
                <a:cubicBezTo>
                  <a:pt x="6" y="36"/>
                  <a:pt x="0" y="79"/>
                  <a:pt x="23" y="109"/>
                </a:cubicBezTo>
                <a:cubicBezTo>
                  <a:pt x="36" y="127"/>
                  <a:pt x="57" y="137"/>
                  <a:pt x="78" y="137"/>
                </a:cubicBezTo>
                <a:cubicBezTo>
                  <a:pt x="92" y="137"/>
                  <a:pt x="106" y="132"/>
                  <a:pt x="119" y="123"/>
                </a:cubicBezTo>
                <a:cubicBezTo>
                  <a:pt x="149" y="101"/>
                  <a:pt x="155" y="58"/>
                  <a:pt x="133" y="27"/>
                </a:cubicBezTo>
                <a:cubicBezTo>
                  <a:pt x="119" y="9"/>
                  <a:pt x="99" y="0"/>
                  <a:pt x="78" y="0"/>
                </a:cubicBezTo>
              </a:path>
            </a:pathLst>
          </a:custGeom>
          <a:solidFill>
            <a:srgbClr val="00AF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89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193C9865-30F0-4EA6-8A12-E4CEEFE08019}"/>
              </a:ext>
            </a:extLst>
          </p:cNvPr>
          <p:cNvSpPr>
            <a:spLocks/>
          </p:cNvSpPr>
          <p:nvPr/>
        </p:nvSpPr>
        <p:spPr bwMode="auto">
          <a:xfrm rot="9300860" flipV="1">
            <a:off x="1218288" y="-1403837"/>
            <a:ext cx="9755424" cy="9665675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rgbClr val="F8FEFE">
              <a:alpha val="93000"/>
            </a:srgbClr>
          </a:solidFill>
          <a:ln>
            <a:noFill/>
          </a:ln>
          <a:effectLst>
            <a:outerShdw blurRad="825500" dist="38100" dir="13500000" algn="br" rotWithShape="0">
              <a:srgbClr val="177DE3">
                <a:alpha val="7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92021865-8634-4329-B83D-043860198575}"/>
              </a:ext>
            </a:extLst>
          </p:cNvPr>
          <p:cNvSpPr>
            <a:spLocks/>
          </p:cNvSpPr>
          <p:nvPr/>
        </p:nvSpPr>
        <p:spPr bwMode="auto">
          <a:xfrm rot="19509204">
            <a:off x="4907341" y="1550753"/>
            <a:ext cx="1986939" cy="1968662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noFill/>
          <a:ln w="17577" cap="flat">
            <a:solidFill>
              <a:srgbClr val="234463">
                <a:alpha val="18000"/>
              </a:srgbClr>
            </a:soli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xmlns="" id="{6FD5DEFA-C33E-4AA9-A977-C05778CE2579}"/>
              </a:ext>
            </a:extLst>
          </p:cNvPr>
          <p:cNvSpPr>
            <a:spLocks/>
          </p:cNvSpPr>
          <p:nvPr/>
        </p:nvSpPr>
        <p:spPr bwMode="auto">
          <a:xfrm rot="2010771">
            <a:off x="5058174" y="1494322"/>
            <a:ext cx="1954729" cy="1954801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rgbClr val="177DE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EC4DA95-E5D6-4F6D-AB29-F7639AF98D69}"/>
              </a:ext>
            </a:extLst>
          </p:cNvPr>
          <p:cNvSpPr txBox="1"/>
          <p:nvPr/>
        </p:nvSpPr>
        <p:spPr>
          <a:xfrm>
            <a:off x="5207538" y="2030133"/>
            <a:ext cx="175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3182A09-17ED-4267-9579-3ABE8F3EFBAF}"/>
              </a:ext>
            </a:extLst>
          </p:cNvPr>
          <p:cNvSpPr txBox="1"/>
          <p:nvPr/>
        </p:nvSpPr>
        <p:spPr>
          <a:xfrm>
            <a:off x="4211610" y="3834359"/>
            <a:ext cx="376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36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迁移策略</a:t>
            </a:r>
            <a:endParaRPr lang="zh-CN" altLang="en-US" sz="3600" b="1" dirty="0">
              <a:solidFill>
                <a:srgbClr val="2344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04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xmlns="" id="{B79AB4F8-6C90-46F1-8A32-5E5FEF83A89D}"/>
              </a:ext>
            </a:extLst>
          </p:cNvPr>
          <p:cNvSpPr>
            <a:spLocks/>
          </p:cNvSpPr>
          <p:nvPr/>
        </p:nvSpPr>
        <p:spPr bwMode="auto">
          <a:xfrm>
            <a:off x="9574999" y="-413233"/>
            <a:ext cx="6211888" cy="6154738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noFill/>
          <a:ln w="17577" cap="flat">
            <a:solidFill>
              <a:schemeClr val="tx1">
                <a:alpha val="18000"/>
              </a:schemeClr>
            </a:soli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xmlns="" id="{5289AF8F-D9E5-4A38-8924-946AFD8498D9}"/>
              </a:ext>
            </a:extLst>
          </p:cNvPr>
          <p:cNvSpPr>
            <a:spLocks/>
          </p:cNvSpPr>
          <p:nvPr/>
        </p:nvSpPr>
        <p:spPr bwMode="auto">
          <a:xfrm>
            <a:off x="8343238" y="1912868"/>
            <a:ext cx="6211888" cy="6154738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965200" dist="203200" dir="13500000" algn="br" rotWithShape="0">
              <a:srgbClr val="177DE3">
                <a:alpha val="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00FC5B03-906D-4659-8900-D09DE5C06411}"/>
              </a:ext>
            </a:extLst>
          </p:cNvPr>
          <p:cNvSpPr>
            <a:spLocks/>
          </p:cNvSpPr>
          <p:nvPr/>
        </p:nvSpPr>
        <p:spPr bwMode="auto">
          <a:xfrm rot="9300860" flipV="1">
            <a:off x="-742789" y="4545303"/>
            <a:ext cx="3551766" cy="3519090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gradFill flip="none" rotWithShape="1">
            <a:gsLst>
              <a:gs pos="55000">
                <a:srgbClr val="F8FEFE"/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825500" dist="38100" dir="13500000" algn="br" rotWithShape="0">
              <a:srgbClr val="177DE3">
                <a:alpha val="7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4450020" y="584128"/>
            <a:ext cx="4131552" cy="812765"/>
            <a:chOff x="4450021" y="999791"/>
            <a:chExt cx="3348555" cy="81276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B415E306-1689-44F9-AAA3-FAD6BD78CDF2}"/>
                </a:ext>
              </a:extLst>
            </p:cNvPr>
            <p:cNvGrpSpPr/>
            <p:nvPr/>
          </p:nvGrpSpPr>
          <p:grpSpPr>
            <a:xfrm>
              <a:off x="4450021" y="999791"/>
              <a:ext cx="751192" cy="574537"/>
              <a:chOff x="6465859" y="1148078"/>
              <a:chExt cx="751192" cy="574537"/>
            </a:xfrm>
          </p:grpSpPr>
          <p:sp>
            <p:nvSpPr>
              <p:cNvPr id="2" name="Freeform 5">
                <a:extLst>
                  <a:ext uri="{FF2B5EF4-FFF2-40B4-BE49-F238E27FC236}">
                    <a16:creationId xmlns:a16="http://schemas.microsoft.com/office/drawing/2014/main" xmlns="" id="{0ABF824C-3A4B-4D9F-A747-C54B86ADE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D27CEFC8-A794-4AE7-A23F-F14CCA9C6CD5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800" b="1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5A8FA674-B5F3-499B-85AE-2AC26ED9E7F0}"/>
                </a:ext>
              </a:extLst>
            </p:cNvPr>
            <p:cNvSpPr txBox="1"/>
            <p:nvPr/>
          </p:nvSpPr>
          <p:spPr>
            <a:xfrm>
              <a:off x="5259302" y="1104670"/>
              <a:ext cx="25392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0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效果及为什么研究它</a:t>
              </a:r>
              <a:endParaRPr lang="zh-CN" altLang="en-US" sz="20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C57FB6E3-76DD-4961-9AAF-282F42F3494E}"/>
              </a:ext>
            </a:extLst>
          </p:cNvPr>
          <p:cNvGrpSpPr/>
          <p:nvPr/>
        </p:nvGrpSpPr>
        <p:grpSpPr>
          <a:xfrm>
            <a:off x="341051" y="615438"/>
            <a:ext cx="2804189" cy="2594860"/>
            <a:chOff x="341051" y="2131570"/>
            <a:chExt cx="2804189" cy="2594860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xmlns="" id="{B235343C-2F8B-4105-86B0-459849D4B38E}"/>
                </a:ext>
              </a:extLst>
            </p:cNvPr>
            <p:cNvSpPr>
              <a:spLocks/>
            </p:cNvSpPr>
            <p:nvPr/>
          </p:nvSpPr>
          <p:spPr bwMode="auto">
            <a:xfrm rot="2010771">
              <a:off x="548510" y="2153588"/>
              <a:ext cx="2596730" cy="2572842"/>
            </a:xfrm>
            <a:custGeom>
              <a:avLst/>
              <a:gdLst>
                <a:gd name="T0" fmla="*/ 1459 w 1883"/>
                <a:gd name="T1" fmla="*/ 198 h 1868"/>
                <a:gd name="T2" fmla="*/ 1841 w 1883"/>
                <a:gd name="T3" fmla="*/ 1579 h 1868"/>
                <a:gd name="T4" fmla="*/ 1595 w 1883"/>
                <a:gd name="T5" fmla="*/ 1828 h 1868"/>
                <a:gd name="T6" fmla="*/ 202 w 1883"/>
                <a:gd name="T7" fmla="*/ 1462 h 1868"/>
                <a:gd name="T8" fmla="*/ 110 w 1883"/>
                <a:gd name="T9" fmla="*/ 1124 h 1868"/>
                <a:gd name="T10" fmla="*/ 1121 w 1883"/>
                <a:gd name="T11" fmla="*/ 109 h 1868"/>
                <a:gd name="T12" fmla="*/ 1459 w 1883"/>
                <a:gd name="T13" fmla="*/ 198 h 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3" h="1868">
                  <a:moveTo>
                    <a:pt x="1459" y="198"/>
                  </a:moveTo>
                  <a:cubicBezTo>
                    <a:pt x="1841" y="1579"/>
                    <a:pt x="1841" y="1579"/>
                    <a:pt x="1841" y="1579"/>
                  </a:cubicBezTo>
                  <a:cubicBezTo>
                    <a:pt x="1883" y="1729"/>
                    <a:pt x="1746" y="1868"/>
                    <a:pt x="1595" y="1828"/>
                  </a:cubicBezTo>
                  <a:cubicBezTo>
                    <a:pt x="202" y="1462"/>
                    <a:pt x="202" y="1462"/>
                    <a:pt x="202" y="1462"/>
                  </a:cubicBezTo>
                  <a:cubicBezTo>
                    <a:pt x="51" y="1423"/>
                    <a:pt x="0" y="1235"/>
                    <a:pt x="110" y="1124"/>
                  </a:cubicBezTo>
                  <a:cubicBezTo>
                    <a:pt x="1121" y="109"/>
                    <a:pt x="1121" y="109"/>
                    <a:pt x="1121" y="109"/>
                  </a:cubicBezTo>
                  <a:cubicBezTo>
                    <a:pt x="1231" y="0"/>
                    <a:pt x="1418" y="49"/>
                    <a:pt x="1459" y="198"/>
                  </a:cubicBezTo>
                  <a:close/>
                </a:path>
              </a:pathLst>
            </a:custGeom>
            <a:solidFill>
              <a:srgbClr val="177DE3">
                <a:alpha val="78000"/>
              </a:srgbClr>
            </a:solidFill>
            <a:ln w="13404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1A8A3F6-0A56-4315-AAD0-5B6A6FE88E5C}"/>
                </a:ext>
              </a:extLst>
            </p:cNvPr>
            <p:cNvSpPr>
              <a:spLocks/>
            </p:cNvSpPr>
            <p:nvPr/>
          </p:nvSpPr>
          <p:spPr bwMode="auto">
            <a:xfrm rot="19509204">
              <a:off x="341051" y="2131570"/>
              <a:ext cx="2596730" cy="2572842"/>
            </a:xfrm>
            <a:custGeom>
              <a:avLst/>
              <a:gdLst>
                <a:gd name="T0" fmla="*/ 1459 w 1883"/>
                <a:gd name="T1" fmla="*/ 198 h 1868"/>
                <a:gd name="T2" fmla="*/ 1841 w 1883"/>
                <a:gd name="T3" fmla="*/ 1579 h 1868"/>
                <a:gd name="T4" fmla="*/ 1595 w 1883"/>
                <a:gd name="T5" fmla="*/ 1828 h 1868"/>
                <a:gd name="T6" fmla="*/ 202 w 1883"/>
                <a:gd name="T7" fmla="*/ 1462 h 1868"/>
                <a:gd name="T8" fmla="*/ 110 w 1883"/>
                <a:gd name="T9" fmla="*/ 1124 h 1868"/>
                <a:gd name="T10" fmla="*/ 1121 w 1883"/>
                <a:gd name="T11" fmla="*/ 109 h 1868"/>
                <a:gd name="T12" fmla="*/ 1459 w 1883"/>
                <a:gd name="T13" fmla="*/ 198 h 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3" h="1868">
                  <a:moveTo>
                    <a:pt x="1459" y="198"/>
                  </a:moveTo>
                  <a:cubicBezTo>
                    <a:pt x="1841" y="1579"/>
                    <a:pt x="1841" y="1579"/>
                    <a:pt x="1841" y="1579"/>
                  </a:cubicBezTo>
                  <a:cubicBezTo>
                    <a:pt x="1883" y="1729"/>
                    <a:pt x="1746" y="1868"/>
                    <a:pt x="1595" y="1828"/>
                  </a:cubicBezTo>
                  <a:cubicBezTo>
                    <a:pt x="202" y="1462"/>
                    <a:pt x="202" y="1462"/>
                    <a:pt x="202" y="1462"/>
                  </a:cubicBezTo>
                  <a:cubicBezTo>
                    <a:pt x="51" y="1423"/>
                    <a:pt x="0" y="1235"/>
                    <a:pt x="110" y="1124"/>
                  </a:cubicBezTo>
                  <a:cubicBezTo>
                    <a:pt x="1121" y="109"/>
                    <a:pt x="1121" y="109"/>
                    <a:pt x="1121" y="109"/>
                  </a:cubicBezTo>
                  <a:cubicBezTo>
                    <a:pt x="1231" y="0"/>
                    <a:pt x="1418" y="49"/>
                    <a:pt x="1459" y="198"/>
                  </a:cubicBezTo>
                  <a:close/>
                </a:path>
              </a:pathLst>
            </a:custGeom>
            <a:noFill/>
            <a:ln w="17577" cap="flat">
              <a:solidFill>
                <a:schemeClr val="tx1">
                  <a:alpha val="18000"/>
                </a:schemeClr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5B303E09-B6E9-4105-8B80-2916B2BEAC98}"/>
                </a:ext>
              </a:extLst>
            </p:cNvPr>
            <p:cNvSpPr txBox="1"/>
            <p:nvPr/>
          </p:nvSpPr>
          <p:spPr>
            <a:xfrm>
              <a:off x="997488" y="3025565"/>
              <a:ext cx="1756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108F4D85-E5D9-4CFC-8E36-8051AE516F5B}"/>
                </a:ext>
              </a:extLst>
            </p:cNvPr>
            <p:cNvSpPr txBox="1"/>
            <p:nvPr/>
          </p:nvSpPr>
          <p:spPr>
            <a:xfrm>
              <a:off x="997488" y="3669656"/>
              <a:ext cx="1756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4450020" y="1790749"/>
            <a:ext cx="4131552" cy="574537"/>
            <a:chOff x="4450021" y="999791"/>
            <a:chExt cx="3348555" cy="574537"/>
          </a:xfrm>
        </p:grpSpPr>
        <p:grpSp>
          <p:nvGrpSpPr>
            <p:cNvPr id="48" name="组合 9">
              <a:extLst>
                <a:ext uri="{FF2B5EF4-FFF2-40B4-BE49-F238E27FC236}">
                  <a16:creationId xmlns:a16="http://schemas.microsoft.com/office/drawing/2014/main" xmlns="" id="{B415E306-1689-44F9-AAA3-FAD6BD78CDF2}"/>
                </a:ext>
              </a:extLst>
            </p:cNvPr>
            <p:cNvGrpSpPr/>
            <p:nvPr/>
          </p:nvGrpSpPr>
          <p:grpSpPr>
            <a:xfrm>
              <a:off x="4450021" y="999791"/>
              <a:ext cx="751192" cy="574537"/>
              <a:chOff x="6465859" y="1148078"/>
              <a:chExt cx="751192" cy="574537"/>
            </a:xfrm>
          </p:grpSpPr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xmlns="" id="{0ABF824C-3A4B-4D9F-A747-C54B86ADE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xmlns="" id="{D27CEFC8-A794-4AE7-A23F-F14CCA9C6CD5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xmlns="" id="{5A8FA674-B5F3-499B-85AE-2AC26ED9E7F0}"/>
                </a:ext>
              </a:extLst>
            </p:cNvPr>
            <p:cNvSpPr txBox="1"/>
            <p:nvPr/>
          </p:nvSpPr>
          <p:spPr>
            <a:xfrm>
              <a:off x="5259302" y="1104670"/>
              <a:ext cx="2539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0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</a:t>
              </a:r>
              <a:r>
                <a:rPr lang="zh-CN" altLang="en-US" sz="20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sz="20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 54"/>
          <p:cNvGrpSpPr/>
          <p:nvPr/>
        </p:nvGrpSpPr>
        <p:grpSpPr>
          <a:xfrm>
            <a:off x="4452259" y="2997370"/>
            <a:ext cx="4131552" cy="574537"/>
            <a:chOff x="4450021" y="999791"/>
            <a:chExt cx="3348555" cy="574537"/>
          </a:xfrm>
        </p:grpSpPr>
        <p:grpSp>
          <p:nvGrpSpPr>
            <p:cNvPr id="58" name="组合 9">
              <a:extLst>
                <a:ext uri="{FF2B5EF4-FFF2-40B4-BE49-F238E27FC236}">
                  <a16:creationId xmlns:a16="http://schemas.microsoft.com/office/drawing/2014/main" xmlns="" id="{B415E306-1689-44F9-AAA3-FAD6BD78CDF2}"/>
                </a:ext>
              </a:extLst>
            </p:cNvPr>
            <p:cNvGrpSpPr/>
            <p:nvPr/>
          </p:nvGrpSpPr>
          <p:grpSpPr>
            <a:xfrm>
              <a:off x="4450021" y="999791"/>
              <a:ext cx="751192" cy="574537"/>
              <a:chOff x="6465859" y="1148078"/>
              <a:chExt cx="751192" cy="574537"/>
            </a:xfrm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xmlns="" id="{0ABF824C-3A4B-4D9F-A747-C54B86ADE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xmlns="" id="{D27CEFC8-A794-4AE7-A23F-F14CCA9C6CD5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5A8FA674-B5F3-499B-85AE-2AC26ED9E7F0}"/>
                </a:ext>
              </a:extLst>
            </p:cNvPr>
            <p:cNvSpPr txBox="1"/>
            <p:nvPr/>
          </p:nvSpPr>
          <p:spPr>
            <a:xfrm>
              <a:off x="5259302" y="1104670"/>
              <a:ext cx="2539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0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迁移策略</a:t>
              </a: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4450020" y="4221594"/>
            <a:ext cx="4131552" cy="574537"/>
            <a:chOff x="4450021" y="999791"/>
            <a:chExt cx="3348555" cy="574537"/>
          </a:xfrm>
        </p:grpSpPr>
        <p:grpSp>
          <p:nvGrpSpPr>
            <p:cNvPr id="64" name="组合 9">
              <a:extLst>
                <a:ext uri="{FF2B5EF4-FFF2-40B4-BE49-F238E27FC236}">
                  <a16:creationId xmlns:a16="http://schemas.microsoft.com/office/drawing/2014/main" xmlns="" id="{B415E306-1689-44F9-AAA3-FAD6BD78CDF2}"/>
                </a:ext>
              </a:extLst>
            </p:cNvPr>
            <p:cNvGrpSpPr/>
            <p:nvPr/>
          </p:nvGrpSpPr>
          <p:grpSpPr>
            <a:xfrm>
              <a:off x="4450021" y="999791"/>
              <a:ext cx="751192" cy="574537"/>
              <a:chOff x="6465859" y="1148078"/>
              <a:chExt cx="751192" cy="574537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xmlns="" id="{0ABF824C-3A4B-4D9F-A747-C54B86ADE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xmlns="" id="{D27CEFC8-A794-4AE7-A23F-F14CCA9C6CD5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xmlns="" id="{5A8FA674-B5F3-499B-85AE-2AC26ED9E7F0}"/>
                </a:ext>
              </a:extLst>
            </p:cNvPr>
            <p:cNvSpPr txBox="1"/>
            <p:nvPr/>
          </p:nvSpPr>
          <p:spPr>
            <a:xfrm>
              <a:off x="5259302" y="1104670"/>
              <a:ext cx="2539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0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应用领域</a:t>
              </a:r>
              <a:endParaRPr lang="zh-CN" altLang="en-US" sz="20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4452259" y="5428215"/>
            <a:ext cx="4131552" cy="574537"/>
            <a:chOff x="4450021" y="999791"/>
            <a:chExt cx="3348555" cy="574537"/>
          </a:xfrm>
        </p:grpSpPr>
        <p:grpSp>
          <p:nvGrpSpPr>
            <p:cNvPr id="69" name="组合 9">
              <a:extLst>
                <a:ext uri="{FF2B5EF4-FFF2-40B4-BE49-F238E27FC236}">
                  <a16:creationId xmlns:a16="http://schemas.microsoft.com/office/drawing/2014/main" xmlns="" id="{B415E306-1689-44F9-AAA3-FAD6BD78CDF2}"/>
                </a:ext>
              </a:extLst>
            </p:cNvPr>
            <p:cNvGrpSpPr/>
            <p:nvPr/>
          </p:nvGrpSpPr>
          <p:grpSpPr>
            <a:xfrm>
              <a:off x="4450021" y="999791"/>
              <a:ext cx="751192" cy="574537"/>
              <a:chOff x="6465859" y="1148078"/>
              <a:chExt cx="751192" cy="574537"/>
            </a:xfrm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xmlns="" id="{0ABF824C-3A4B-4D9F-A747-C54B86ADE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xmlns="" id="{D27CEFC8-A794-4AE7-A23F-F14CCA9C6CD5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xmlns="" id="{5A8FA674-B5F3-499B-85AE-2AC26ED9E7F0}"/>
                </a:ext>
              </a:extLst>
            </p:cNvPr>
            <p:cNvSpPr txBox="1"/>
            <p:nvPr/>
          </p:nvSpPr>
          <p:spPr>
            <a:xfrm>
              <a:off x="5259302" y="1104670"/>
              <a:ext cx="2539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0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优势和劣势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1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830346"/>
            <a:ext cx="5660862" cy="5601482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8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迁移策略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出自【趣你的PPT】(微信:qunideppt)：最优质的PPT资源库"/>
          <p:cNvSpPr txBox="1"/>
          <p:nvPr/>
        </p:nvSpPr>
        <p:spPr>
          <a:xfrm>
            <a:off x="-177411" y="1647412"/>
            <a:ext cx="318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句对分类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-177411" y="4442999"/>
            <a:ext cx="318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问答任务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9114742" y="1647412"/>
            <a:ext cx="318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单句分类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9114741" y="4442999"/>
            <a:ext cx="318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序列标注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47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76" y="0"/>
            <a:ext cx="6170951" cy="6858000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5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迁移策略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单文本分类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66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E7B4123A-2A71-405B-8EA1-B2A41D6A30EB}"/>
              </a:ext>
            </a:extLst>
          </p:cNvPr>
          <p:cNvSpPr txBox="1"/>
          <p:nvPr/>
        </p:nvSpPr>
        <p:spPr>
          <a:xfrm>
            <a:off x="1946516" y="1314759"/>
            <a:ext cx="724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大纲：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27000"/>
            <a:ext cx="10744200" cy="6731000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5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迁移策略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句对分类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3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342900"/>
            <a:ext cx="6896100" cy="6172200"/>
          </a:xfrm>
          <a:prstGeom prst="rect">
            <a:avLst/>
          </a:prstGeom>
        </p:spPr>
      </p:pic>
      <p:grpSp>
        <p:nvGrpSpPr>
          <p:cNvPr id="3" name="组 2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5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迁移策略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序列标注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193C9865-30F0-4EA6-8A12-E4CEEFE08019}"/>
              </a:ext>
            </a:extLst>
          </p:cNvPr>
          <p:cNvSpPr>
            <a:spLocks/>
          </p:cNvSpPr>
          <p:nvPr/>
        </p:nvSpPr>
        <p:spPr bwMode="auto">
          <a:xfrm rot="9300860" flipV="1">
            <a:off x="1218288" y="-1403837"/>
            <a:ext cx="9755424" cy="9665675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rgbClr val="F8FEFE">
              <a:alpha val="93000"/>
            </a:srgbClr>
          </a:solidFill>
          <a:ln>
            <a:noFill/>
          </a:ln>
          <a:effectLst>
            <a:outerShdw blurRad="825500" dist="38100" dir="13500000" algn="br" rotWithShape="0">
              <a:srgbClr val="177DE3">
                <a:alpha val="7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92021865-8634-4329-B83D-043860198575}"/>
              </a:ext>
            </a:extLst>
          </p:cNvPr>
          <p:cNvSpPr>
            <a:spLocks/>
          </p:cNvSpPr>
          <p:nvPr/>
        </p:nvSpPr>
        <p:spPr bwMode="auto">
          <a:xfrm rot="19509204">
            <a:off x="4907341" y="1550753"/>
            <a:ext cx="1986939" cy="1968662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noFill/>
          <a:ln w="17577" cap="flat">
            <a:solidFill>
              <a:srgbClr val="234463">
                <a:alpha val="18000"/>
              </a:srgbClr>
            </a:soli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xmlns="" id="{6FD5DEFA-C33E-4AA9-A977-C05778CE2579}"/>
              </a:ext>
            </a:extLst>
          </p:cNvPr>
          <p:cNvSpPr>
            <a:spLocks/>
          </p:cNvSpPr>
          <p:nvPr/>
        </p:nvSpPr>
        <p:spPr bwMode="auto">
          <a:xfrm rot="2010771">
            <a:off x="5058174" y="1494322"/>
            <a:ext cx="1954729" cy="1954801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rgbClr val="177DE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EC4DA95-E5D6-4F6D-AB29-F7639AF98D69}"/>
              </a:ext>
            </a:extLst>
          </p:cNvPr>
          <p:cNvSpPr txBox="1"/>
          <p:nvPr/>
        </p:nvSpPr>
        <p:spPr>
          <a:xfrm>
            <a:off x="5207538" y="2030133"/>
            <a:ext cx="175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3182A09-17ED-4267-9579-3ABE8F3EFBAF}"/>
              </a:ext>
            </a:extLst>
          </p:cNvPr>
          <p:cNvSpPr txBox="1"/>
          <p:nvPr/>
        </p:nvSpPr>
        <p:spPr>
          <a:xfrm>
            <a:off x="4211610" y="3834359"/>
            <a:ext cx="376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36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3600" b="1" dirty="0">
              <a:solidFill>
                <a:srgbClr val="2344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57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475" y="4209424"/>
            <a:ext cx="3409950" cy="21362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5769" y="1185863"/>
            <a:ext cx="1055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600" b="1" dirty="0" smtClean="0"/>
              <a:t>问答系统</a:t>
            </a:r>
            <a:r>
              <a:rPr kumimoji="1" lang="zh-CN" altLang="en-US" sz="1600" dirty="0" smtClean="0"/>
              <a:t>：分类问题，判断两个句子是否是问答关系（将较长的文本切分成片段，取问题最可能的多个回答片段，对其进行分类判断）</a:t>
            </a:r>
            <a:endParaRPr kumimoji="1" lang="zh-CN" altLang="en-US" sz="1600" dirty="0"/>
          </a:p>
        </p:txBody>
      </p:sp>
      <p:sp>
        <p:nvSpPr>
          <p:cNvPr id="10" name="右箭头 9"/>
          <p:cNvSpPr/>
          <p:nvPr/>
        </p:nvSpPr>
        <p:spPr>
          <a:xfrm>
            <a:off x="6200783" y="2869197"/>
            <a:ext cx="528637" cy="542925"/>
          </a:xfrm>
          <a:prstGeom prst="rightArrow">
            <a:avLst/>
          </a:prstGeo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 rot="5400000">
            <a:off x="7871586" y="3937962"/>
            <a:ext cx="501729" cy="542925"/>
          </a:xfrm>
          <a:prstGeom prst="rightArrow">
            <a:avLst/>
          </a:prstGeo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391530" y="4046220"/>
            <a:ext cx="1352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二分类问题</a:t>
            </a:r>
            <a:endParaRPr kumimoji="1"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173733" y="5555198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/>
              <a:t>不仅是字面匹配，语义相关性</a:t>
            </a:r>
            <a:r>
              <a:rPr kumimoji="1" lang="zh-CN" altLang="en-US" sz="1600" b="1" smtClean="0"/>
              <a:t>也同样适用</a:t>
            </a:r>
            <a:endParaRPr kumimoji="1" lang="zh-CN" altLang="en-US" sz="1600" b="1"/>
          </a:p>
        </p:txBody>
      </p:sp>
      <p:sp>
        <p:nvSpPr>
          <p:cNvPr id="15" name="椭圆形标注 14"/>
          <p:cNvSpPr/>
          <p:nvPr/>
        </p:nvSpPr>
        <p:spPr>
          <a:xfrm>
            <a:off x="9501194" y="1739721"/>
            <a:ext cx="2387201" cy="1672401"/>
          </a:xfrm>
          <a:prstGeom prst="wedgeEllipseCallout">
            <a:avLst>
              <a:gd name="adj1" fmla="val -55441"/>
              <a:gd name="adj2" fmla="val 32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</a:rPr>
              <a:t>可以通过文本匹配算法等对句对进行排序，选择</a:t>
            </a:r>
            <a:r>
              <a:rPr kumimoji="1" lang="en-US" altLang="zh-CN" sz="1400" dirty="0" err="1" smtClean="0">
                <a:solidFill>
                  <a:schemeClr val="tx1"/>
                </a:solidFill>
              </a:rPr>
              <a:t>topN</a:t>
            </a:r>
            <a:r>
              <a:rPr kumimoji="1" lang="zh-CN" altLang="en-US" sz="1400" dirty="0" smtClean="0">
                <a:solidFill>
                  <a:schemeClr val="tx1"/>
                </a:solidFill>
              </a:rPr>
              <a:t>个候选句子进行后续分类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23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应用领域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问答系统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422541" y="2057400"/>
            <a:ext cx="5642511" cy="3057525"/>
            <a:chOff x="208221" y="2057400"/>
            <a:chExt cx="5642511" cy="3057525"/>
          </a:xfrm>
        </p:grpSpPr>
        <p:sp>
          <p:nvSpPr>
            <p:cNvPr id="7" name="文本框 6"/>
            <p:cNvSpPr txBox="1"/>
            <p:nvPr/>
          </p:nvSpPr>
          <p:spPr>
            <a:xfrm>
              <a:off x="435769" y="2106136"/>
              <a:ext cx="5414963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北京奥运会是哪年举办？</a:t>
              </a:r>
              <a:endParaRPr lang="en-US" altLang="zh-CN" sz="1400" dirty="0" smtClean="0"/>
            </a:p>
            <a:p>
              <a:r>
                <a:rPr lang="zh-CN" altLang="en-US" sz="1400" dirty="0" smtClean="0"/>
                <a:t>第</a:t>
              </a:r>
              <a:r>
                <a:rPr lang="en-US" altLang="zh-CN" sz="1400" dirty="0"/>
                <a:t>29</a:t>
              </a:r>
              <a:r>
                <a:rPr lang="zh-CN" altLang="en-US" sz="1400" dirty="0"/>
                <a:t>届夏季奥林匹克运动会（</a:t>
              </a:r>
              <a:r>
                <a:rPr lang="en-US" altLang="zh-CN" sz="1400" dirty="0"/>
                <a:t>Games of the XXIX Olympiad</a:t>
              </a:r>
              <a:r>
                <a:rPr lang="zh-CN" altLang="en-US" sz="1400" dirty="0"/>
                <a:t>），又称</a:t>
              </a:r>
              <a:r>
                <a:rPr lang="en-US" altLang="zh-CN" sz="1400" dirty="0"/>
                <a:t>2008</a:t>
              </a:r>
              <a:r>
                <a:rPr lang="zh-CN" altLang="en-US" sz="1400" dirty="0"/>
                <a:t>年北京奥运会，</a:t>
              </a:r>
              <a:r>
                <a:rPr lang="en-US" altLang="zh-CN" sz="1400" dirty="0"/>
                <a:t>2008</a:t>
              </a:r>
              <a:r>
                <a:rPr lang="zh-CN" altLang="en-US" sz="1400" dirty="0"/>
                <a:t>年</a:t>
              </a:r>
              <a:r>
                <a:rPr lang="en-US" altLang="zh-CN" sz="1400" dirty="0"/>
                <a:t>8</a:t>
              </a:r>
              <a:r>
                <a:rPr lang="zh-CN" altLang="en-US" sz="1400" dirty="0"/>
                <a:t>月</a:t>
              </a:r>
              <a:r>
                <a:rPr lang="en-US" altLang="zh-CN" sz="1400" dirty="0"/>
                <a:t>8</a:t>
              </a:r>
              <a:r>
                <a:rPr lang="zh-CN" altLang="en-US" sz="1400" dirty="0"/>
                <a:t>日晚上</a:t>
              </a:r>
              <a:r>
                <a:rPr lang="en-US" altLang="zh-CN" sz="1400" dirty="0"/>
                <a:t>8</a:t>
              </a:r>
              <a:r>
                <a:rPr lang="zh-CN" altLang="en-US" sz="1400" dirty="0"/>
                <a:t>时整在中华人民共和国首都北京举办</a:t>
              </a:r>
              <a:r>
                <a:rPr lang="zh-CN" altLang="en-US" sz="1400" dirty="0" smtClean="0"/>
                <a:t>。</a:t>
              </a:r>
              <a:r>
                <a:rPr lang="en-US" altLang="zh-CN" sz="1400" dirty="0" smtClean="0"/>
                <a:t>【1】</a:t>
              </a:r>
              <a:endParaRPr lang="zh-CN" altLang="en-US" sz="1400" dirty="0"/>
            </a:p>
            <a:p>
              <a:r>
                <a:rPr lang="en-US" altLang="zh-CN" sz="1400" dirty="0"/>
                <a:t>2008</a:t>
              </a:r>
              <a:r>
                <a:rPr lang="zh-CN" altLang="en-US" sz="1400" dirty="0"/>
                <a:t>年北京奥运会主办城市是北京，上海、天津、沈阳、秦皇岛、青岛为协办城市</a:t>
              </a:r>
              <a:r>
                <a:rPr lang="zh-CN" altLang="en-US" sz="1400" dirty="0" smtClean="0"/>
                <a:t>。</a:t>
              </a:r>
              <a:r>
                <a:rPr lang="en-US" altLang="zh-CN" sz="1400" dirty="0" smtClean="0"/>
                <a:t>【2】</a:t>
              </a:r>
            </a:p>
            <a:p>
              <a:r>
                <a:rPr lang="zh-CN" altLang="en-US" sz="1400" dirty="0" smtClean="0"/>
                <a:t>香港</a:t>
              </a:r>
              <a:r>
                <a:rPr lang="zh-CN" altLang="en-US" sz="1400" dirty="0"/>
                <a:t>承办马术项目</a:t>
              </a:r>
              <a:r>
                <a:rPr lang="zh-CN" altLang="en-US" sz="1400" dirty="0" smtClean="0"/>
                <a:t>。</a:t>
              </a:r>
              <a:r>
                <a:rPr lang="en-US" altLang="zh-CN" sz="1400" dirty="0" smtClean="0"/>
                <a:t>【3】</a:t>
              </a:r>
              <a:endParaRPr lang="zh-CN" altLang="en-US" sz="1400" dirty="0"/>
            </a:p>
            <a:p>
              <a:r>
                <a:rPr lang="en-US" altLang="zh-CN" sz="1400" dirty="0"/>
                <a:t>2008</a:t>
              </a:r>
              <a:r>
                <a:rPr lang="zh-CN" altLang="en-US" sz="1400" dirty="0"/>
                <a:t>年北京奥运会共有参赛国家及地区</a:t>
              </a:r>
              <a:r>
                <a:rPr lang="en-US" altLang="zh-CN" sz="1400" dirty="0"/>
                <a:t>204</a:t>
              </a:r>
              <a:r>
                <a:rPr lang="zh-CN" altLang="en-US" sz="1400" dirty="0"/>
                <a:t>个，参赛运动员</a:t>
              </a:r>
              <a:r>
                <a:rPr lang="en-US" altLang="zh-CN" sz="1400" dirty="0"/>
                <a:t>11438</a:t>
              </a:r>
              <a:r>
                <a:rPr lang="zh-CN" altLang="en-US" sz="1400" dirty="0"/>
                <a:t>人，设</a:t>
              </a:r>
              <a:r>
                <a:rPr lang="en-US" altLang="zh-CN" sz="1400" dirty="0"/>
                <a:t>302</a:t>
              </a:r>
              <a:r>
                <a:rPr lang="zh-CN" altLang="en-US" sz="1400" dirty="0"/>
                <a:t>项（</a:t>
              </a:r>
              <a:r>
                <a:rPr lang="en-US" altLang="zh-CN" sz="1400" i="1" dirty="0"/>
                <a:t>28</a:t>
              </a:r>
              <a:r>
                <a:rPr lang="zh-CN" altLang="en-US" sz="1400" i="1" dirty="0"/>
                <a:t>种</a:t>
              </a:r>
              <a:r>
                <a:rPr lang="zh-CN" altLang="en-US" sz="1400" dirty="0"/>
                <a:t>）运动，共有</a:t>
              </a:r>
              <a:r>
                <a:rPr lang="en-US" altLang="zh-CN" sz="1400" dirty="0"/>
                <a:t>60000</a:t>
              </a:r>
              <a:r>
                <a:rPr lang="zh-CN" altLang="en-US" sz="1400" dirty="0"/>
                <a:t>多名运动员、教练员和官员参加</a:t>
              </a:r>
              <a:r>
                <a:rPr lang="zh-CN" altLang="en-US" sz="1400" dirty="0" smtClean="0"/>
                <a:t>。</a:t>
              </a:r>
              <a:r>
                <a:rPr lang="en-US" altLang="zh-CN" sz="1400" dirty="0" smtClean="0"/>
                <a:t>【4】</a:t>
              </a:r>
              <a:endParaRPr lang="zh-CN" altLang="en-US" sz="1400" dirty="0"/>
            </a:p>
            <a:p>
              <a:r>
                <a:rPr lang="en-US" altLang="zh-CN" sz="1400" dirty="0"/>
                <a:t>2008</a:t>
              </a:r>
              <a:r>
                <a:rPr lang="zh-CN" altLang="en-US" sz="1400" dirty="0"/>
                <a:t>年北京奥运会共创造</a:t>
              </a:r>
              <a:r>
                <a:rPr lang="en-US" altLang="zh-CN" sz="1400" dirty="0"/>
                <a:t>43</a:t>
              </a:r>
              <a:r>
                <a:rPr lang="zh-CN" altLang="en-US" sz="1400" dirty="0"/>
                <a:t>项新世界纪录及</a:t>
              </a:r>
              <a:r>
                <a:rPr lang="en-US" altLang="zh-CN" sz="1400" dirty="0"/>
                <a:t>132</a:t>
              </a:r>
              <a:r>
                <a:rPr lang="zh-CN" altLang="en-US" sz="1400" dirty="0"/>
                <a:t>项新奥运纪录，共有</a:t>
              </a:r>
              <a:r>
                <a:rPr lang="en-US" altLang="zh-CN" sz="1400" dirty="0"/>
                <a:t>87</a:t>
              </a:r>
              <a:r>
                <a:rPr lang="zh-CN" altLang="en-US" sz="1400" dirty="0"/>
                <a:t>个国家和地区在赛事中取得奖牌，中国以</a:t>
              </a:r>
              <a:r>
                <a:rPr lang="en-US" altLang="zh-CN" sz="1400" dirty="0"/>
                <a:t>51</a:t>
              </a:r>
              <a:r>
                <a:rPr lang="zh-CN" altLang="en-US" sz="1400" dirty="0"/>
                <a:t>枚金牌居金牌榜首名，是奥运历史上首个登上金牌榜首的亚洲国家</a:t>
              </a:r>
              <a:r>
                <a:rPr lang="zh-CN" altLang="en-US" sz="1400" dirty="0" smtClean="0"/>
                <a:t>。</a:t>
              </a:r>
              <a:r>
                <a:rPr lang="en-US" altLang="zh-CN" sz="1400" dirty="0" smtClean="0"/>
                <a:t>【5】</a:t>
              </a:r>
              <a:endParaRPr lang="zh-CN" altLang="en-US" sz="1400" dirty="0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208221" y="2057400"/>
              <a:ext cx="5642511" cy="3057525"/>
            </a:xfrm>
            <a:prstGeom prst="roundRect">
              <a:avLst/>
            </a:prstGeom>
            <a:noFill/>
            <a:ln w="28575">
              <a:solidFill>
                <a:srgbClr val="224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6865151" y="2087270"/>
            <a:ext cx="3357563" cy="1708086"/>
            <a:chOff x="6650831" y="2087270"/>
            <a:chExt cx="3357563" cy="1708086"/>
          </a:xfrm>
        </p:grpSpPr>
        <p:sp>
          <p:nvSpPr>
            <p:cNvPr id="8" name="文本框 7"/>
            <p:cNvSpPr txBox="1"/>
            <p:nvPr/>
          </p:nvSpPr>
          <p:spPr>
            <a:xfrm>
              <a:off x="6650831" y="2239027"/>
              <a:ext cx="33575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1.【Q】【A1】【label】</a:t>
              </a:r>
            </a:p>
            <a:p>
              <a:r>
                <a:rPr kumimoji="1" lang="en-US" altLang="zh-CN" dirty="0" smtClean="0"/>
                <a:t>2.【Q</a:t>
              </a:r>
              <a:r>
                <a:rPr kumimoji="1" lang="en-US" altLang="zh-CN" dirty="0"/>
                <a:t>】【</a:t>
              </a:r>
              <a:r>
                <a:rPr kumimoji="1" lang="en-US" altLang="zh-CN" dirty="0" smtClean="0"/>
                <a:t>A2</a:t>
              </a:r>
              <a:r>
                <a:rPr kumimoji="1" lang="en-US" altLang="zh-CN" dirty="0"/>
                <a:t>】【label</a:t>
              </a:r>
              <a:r>
                <a:rPr kumimoji="1" lang="en-US" altLang="zh-CN" dirty="0" smtClean="0"/>
                <a:t>】</a:t>
              </a:r>
              <a:endParaRPr kumimoji="1" lang="zh-CN" altLang="en-US" dirty="0"/>
            </a:p>
            <a:p>
              <a:r>
                <a:rPr kumimoji="1" lang="en-US" altLang="zh-CN" dirty="0" smtClean="0"/>
                <a:t>3.【Q</a:t>
              </a:r>
              <a:r>
                <a:rPr kumimoji="1" lang="en-US" altLang="zh-CN" dirty="0"/>
                <a:t>】【</a:t>
              </a:r>
              <a:r>
                <a:rPr kumimoji="1" lang="en-US" altLang="zh-CN" dirty="0" smtClean="0"/>
                <a:t>A3</a:t>
              </a:r>
              <a:r>
                <a:rPr kumimoji="1" lang="en-US" altLang="zh-CN" dirty="0"/>
                <a:t>】【label】</a:t>
              </a:r>
            </a:p>
            <a:p>
              <a:r>
                <a:rPr kumimoji="1" lang="en-US" altLang="zh-CN" dirty="0" smtClean="0"/>
                <a:t>4.【Q】【A4</a:t>
              </a:r>
              <a:r>
                <a:rPr kumimoji="1" lang="en-US" altLang="zh-CN" dirty="0"/>
                <a:t>】【label】</a:t>
              </a:r>
            </a:p>
            <a:p>
              <a:r>
                <a:rPr kumimoji="1" lang="en-US" altLang="zh-CN" dirty="0" smtClean="0"/>
                <a:t>5.【Q</a:t>
              </a:r>
              <a:r>
                <a:rPr kumimoji="1" lang="en-US" altLang="zh-CN" dirty="0"/>
                <a:t>】【</a:t>
              </a:r>
              <a:r>
                <a:rPr kumimoji="1" lang="en-US" altLang="zh-CN" dirty="0" smtClean="0"/>
                <a:t>A5</a:t>
              </a:r>
              <a:r>
                <a:rPr kumimoji="1" lang="en-US" altLang="zh-CN" dirty="0"/>
                <a:t>】【label】</a:t>
              </a: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6650831" y="2087270"/>
              <a:ext cx="2514600" cy="1708086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56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4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61927" y="3513816"/>
            <a:ext cx="3209075" cy="454533"/>
            <a:chOff x="6188017" y="2351665"/>
            <a:chExt cx="2541656" cy="3600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6191601" y="2351665"/>
              <a:ext cx="2538072" cy="360000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6188017" y="2396227"/>
              <a:ext cx="2535004" cy="277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过程与问答类似，</a:t>
              </a:r>
              <a:r>
                <a:rPr lang="zh-CN" altLang="en-US" sz="1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不同点在于两点</a:t>
              </a:r>
              <a:endPara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60" y="922915"/>
            <a:ext cx="3204552" cy="2136369"/>
          </a:xfrm>
          <a:prstGeom prst="rect">
            <a:avLst/>
          </a:prstGeom>
        </p:spPr>
      </p:pic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8189060" y="3059284"/>
            <a:ext cx="3204552" cy="454533"/>
            <a:chOff x="6253851" y="2351665"/>
            <a:chExt cx="2538074" cy="360000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6253851" y="2351665"/>
              <a:ext cx="2538074" cy="360000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6706664" y="2409781"/>
              <a:ext cx="1632447" cy="243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目前做法</a:t>
              </a:r>
              <a:endPara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 flipH="1">
            <a:off x="8189060" y="5611183"/>
            <a:ext cx="473308" cy="493879"/>
            <a:chOff x="3561716" y="1094740"/>
            <a:chExt cx="36513" cy="38100"/>
          </a:xfrm>
        </p:grpSpPr>
        <p:sp>
          <p:nvSpPr>
            <p:cNvPr id="1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3561716" y="1094740"/>
              <a:ext cx="36512" cy="3698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1716" y="1094740"/>
              <a:ext cx="36513" cy="38100"/>
            </a:xfrm>
            <a:custGeom>
              <a:avLst/>
              <a:gdLst>
                <a:gd name="T0" fmla="*/ 0 w 23"/>
                <a:gd name="T1" fmla="*/ 0 h 24"/>
                <a:gd name="T2" fmla="*/ 23 w 23"/>
                <a:gd name="T3" fmla="*/ 0 h 24"/>
                <a:gd name="T4" fmla="*/ 23 w 23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4">
                  <a:moveTo>
                    <a:pt x="0" y="0"/>
                  </a:moveTo>
                  <a:lnTo>
                    <a:pt x="23" y="0"/>
                  </a:lnTo>
                  <a:lnTo>
                    <a:pt x="23" y="24"/>
                  </a:lnTo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1909672" y="1345815"/>
            <a:ext cx="909066" cy="909066"/>
            <a:chOff x="1219200" y="952501"/>
            <a:chExt cx="720000" cy="720000"/>
          </a:xfrm>
        </p:grpSpPr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46023" y="1110945"/>
              <a:ext cx="487109" cy="334145"/>
            </a:xfrm>
            <a:custGeom>
              <a:avLst/>
              <a:gdLst>
                <a:gd name="T0" fmla="*/ 340 w 413"/>
                <a:gd name="T1" fmla="*/ 283 h 283"/>
                <a:gd name="T2" fmla="*/ 73 w 413"/>
                <a:gd name="T3" fmla="*/ 283 h 283"/>
                <a:gd name="T4" fmla="*/ 72 w 413"/>
                <a:gd name="T5" fmla="*/ 283 h 283"/>
                <a:gd name="T6" fmla="*/ 0 w 413"/>
                <a:gd name="T7" fmla="*/ 209 h 283"/>
                <a:gd name="T8" fmla="*/ 70 w 413"/>
                <a:gd name="T9" fmla="*/ 135 h 283"/>
                <a:gd name="T10" fmla="*/ 66 w 413"/>
                <a:gd name="T11" fmla="*/ 107 h 283"/>
                <a:gd name="T12" fmla="*/ 173 w 413"/>
                <a:gd name="T13" fmla="*/ 0 h 283"/>
                <a:gd name="T14" fmla="*/ 273 w 413"/>
                <a:gd name="T15" fmla="*/ 69 h 283"/>
                <a:gd name="T16" fmla="*/ 273 w 413"/>
                <a:gd name="T17" fmla="*/ 69 h 283"/>
                <a:gd name="T18" fmla="*/ 346 w 413"/>
                <a:gd name="T19" fmla="*/ 135 h 283"/>
                <a:gd name="T20" fmla="*/ 413 w 413"/>
                <a:gd name="T21" fmla="*/ 209 h 283"/>
                <a:gd name="T22" fmla="*/ 341 w 413"/>
                <a:gd name="T23" fmla="*/ 283 h 283"/>
                <a:gd name="T24" fmla="*/ 340 w 413"/>
                <a:gd name="T25" fmla="*/ 283 h 283"/>
                <a:gd name="T26" fmla="*/ 73 w 413"/>
                <a:gd name="T27" fmla="*/ 268 h 283"/>
                <a:gd name="T28" fmla="*/ 339 w 413"/>
                <a:gd name="T29" fmla="*/ 268 h 283"/>
                <a:gd name="T30" fmla="*/ 340 w 413"/>
                <a:gd name="T31" fmla="*/ 268 h 283"/>
                <a:gd name="T32" fmla="*/ 398 w 413"/>
                <a:gd name="T33" fmla="*/ 209 h 283"/>
                <a:gd name="T34" fmla="*/ 339 w 413"/>
                <a:gd name="T35" fmla="*/ 150 h 283"/>
                <a:gd name="T36" fmla="*/ 332 w 413"/>
                <a:gd name="T37" fmla="*/ 142 h 283"/>
                <a:gd name="T38" fmla="*/ 273 w 413"/>
                <a:gd name="T39" fmla="*/ 83 h 283"/>
                <a:gd name="T40" fmla="*/ 268 w 413"/>
                <a:gd name="T41" fmla="*/ 84 h 283"/>
                <a:gd name="T42" fmla="*/ 261 w 413"/>
                <a:gd name="T43" fmla="*/ 79 h 283"/>
                <a:gd name="T44" fmla="*/ 173 w 413"/>
                <a:gd name="T45" fmla="*/ 15 h 283"/>
                <a:gd name="T46" fmla="*/ 81 w 413"/>
                <a:gd name="T47" fmla="*/ 107 h 283"/>
                <a:gd name="T48" fmla="*/ 87 w 413"/>
                <a:gd name="T49" fmla="*/ 140 h 283"/>
                <a:gd name="T50" fmla="*/ 86 w 413"/>
                <a:gd name="T51" fmla="*/ 147 h 283"/>
                <a:gd name="T52" fmla="*/ 79 w 413"/>
                <a:gd name="T53" fmla="*/ 150 h 283"/>
                <a:gd name="T54" fmla="*/ 73 w 413"/>
                <a:gd name="T55" fmla="*/ 150 h 283"/>
                <a:gd name="T56" fmla="*/ 14 w 413"/>
                <a:gd name="T57" fmla="*/ 209 h 283"/>
                <a:gd name="T58" fmla="*/ 73 w 413"/>
                <a:gd name="T59" fmla="*/ 268 h 283"/>
                <a:gd name="T60" fmla="*/ 73 w 413"/>
                <a:gd name="T61" fmla="*/ 26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3" h="283">
                  <a:moveTo>
                    <a:pt x="340" y="283"/>
                  </a:moveTo>
                  <a:cubicBezTo>
                    <a:pt x="73" y="283"/>
                    <a:pt x="73" y="283"/>
                    <a:pt x="73" y="283"/>
                  </a:cubicBezTo>
                  <a:cubicBezTo>
                    <a:pt x="73" y="283"/>
                    <a:pt x="72" y="283"/>
                    <a:pt x="72" y="283"/>
                  </a:cubicBezTo>
                  <a:cubicBezTo>
                    <a:pt x="32" y="282"/>
                    <a:pt x="0" y="249"/>
                    <a:pt x="0" y="209"/>
                  </a:cubicBezTo>
                  <a:cubicBezTo>
                    <a:pt x="0" y="169"/>
                    <a:pt x="31" y="137"/>
                    <a:pt x="70" y="135"/>
                  </a:cubicBezTo>
                  <a:cubicBezTo>
                    <a:pt x="67" y="126"/>
                    <a:pt x="66" y="117"/>
                    <a:pt x="66" y="107"/>
                  </a:cubicBezTo>
                  <a:cubicBezTo>
                    <a:pt x="66" y="48"/>
                    <a:pt x="114" y="0"/>
                    <a:pt x="173" y="0"/>
                  </a:cubicBezTo>
                  <a:cubicBezTo>
                    <a:pt x="217" y="0"/>
                    <a:pt x="257" y="27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311" y="69"/>
                    <a:pt x="343" y="98"/>
                    <a:pt x="346" y="135"/>
                  </a:cubicBezTo>
                  <a:cubicBezTo>
                    <a:pt x="384" y="139"/>
                    <a:pt x="413" y="171"/>
                    <a:pt x="413" y="209"/>
                  </a:cubicBezTo>
                  <a:cubicBezTo>
                    <a:pt x="413" y="249"/>
                    <a:pt x="381" y="282"/>
                    <a:pt x="341" y="283"/>
                  </a:cubicBezTo>
                  <a:cubicBezTo>
                    <a:pt x="340" y="283"/>
                    <a:pt x="340" y="283"/>
                    <a:pt x="340" y="283"/>
                  </a:cubicBezTo>
                  <a:close/>
                  <a:moveTo>
                    <a:pt x="73" y="268"/>
                  </a:moveTo>
                  <a:cubicBezTo>
                    <a:pt x="339" y="268"/>
                    <a:pt x="339" y="268"/>
                    <a:pt x="339" y="268"/>
                  </a:cubicBezTo>
                  <a:cubicBezTo>
                    <a:pt x="339" y="268"/>
                    <a:pt x="340" y="268"/>
                    <a:pt x="340" y="268"/>
                  </a:cubicBezTo>
                  <a:cubicBezTo>
                    <a:pt x="372" y="268"/>
                    <a:pt x="398" y="241"/>
                    <a:pt x="398" y="209"/>
                  </a:cubicBezTo>
                  <a:cubicBezTo>
                    <a:pt x="398" y="176"/>
                    <a:pt x="372" y="150"/>
                    <a:pt x="339" y="150"/>
                  </a:cubicBezTo>
                  <a:cubicBezTo>
                    <a:pt x="335" y="150"/>
                    <a:pt x="332" y="146"/>
                    <a:pt x="332" y="142"/>
                  </a:cubicBezTo>
                  <a:cubicBezTo>
                    <a:pt x="332" y="110"/>
                    <a:pt x="305" y="83"/>
                    <a:pt x="273" y="83"/>
                  </a:cubicBezTo>
                  <a:cubicBezTo>
                    <a:pt x="271" y="83"/>
                    <a:pt x="270" y="83"/>
                    <a:pt x="268" y="84"/>
                  </a:cubicBezTo>
                  <a:cubicBezTo>
                    <a:pt x="265" y="84"/>
                    <a:pt x="262" y="82"/>
                    <a:pt x="261" y="79"/>
                  </a:cubicBezTo>
                  <a:cubicBezTo>
                    <a:pt x="248" y="40"/>
                    <a:pt x="213" y="15"/>
                    <a:pt x="173" y="15"/>
                  </a:cubicBezTo>
                  <a:cubicBezTo>
                    <a:pt x="122" y="15"/>
                    <a:pt x="81" y="56"/>
                    <a:pt x="81" y="107"/>
                  </a:cubicBezTo>
                  <a:cubicBezTo>
                    <a:pt x="81" y="118"/>
                    <a:pt x="83" y="129"/>
                    <a:pt x="87" y="140"/>
                  </a:cubicBezTo>
                  <a:cubicBezTo>
                    <a:pt x="88" y="142"/>
                    <a:pt x="87" y="145"/>
                    <a:pt x="86" y="147"/>
                  </a:cubicBezTo>
                  <a:cubicBezTo>
                    <a:pt x="84" y="149"/>
                    <a:pt x="82" y="150"/>
                    <a:pt x="79" y="150"/>
                  </a:cubicBezTo>
                  <a:cubicBezTo>
                    <a:pt x="77" y="150"/>
                    <a:pt x="75" y="150"/>
                    <a:pt x="73" y="150"/>
                  </a:cubicBezTo>
                  <a:cubicBezTo>
                    <a:pt x="41" y="150"/>
                    <a:pt x="14" y="176"/>
                    <a:pt x="14" y="209"/>
                  </a:cubicBezTo>
                  <a:cubicBezTo>
                    <a:pt x="14" y="241"/>
                    <a:pt x="41" y="268"/>
                    <a:pt x="73" y="268"/>
                  </a:cubicBezTo>
                  <a:cubicBezTo>
                    <a:pt x="73" y="268"/>
                    <a:pt x="73" y="268"/>
                    <a:pt x="73" y="268"/>
                  </a:cubicBez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219200" y="952501"/>
              <a:ext cx="720000" cy="720000"/>
            </a:xfrm>
            <a:prstGeom prst="ellipse">
              <a:avLst/>
            </a:prstGeom>
            <a:noFill/>
            <a:ln w="19050"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prstClr val="white"/>
                </a:solidFill>
              </a:endParaRPr>
            </a:p>
          </p:txBody>
        </p:sp>
      </p:grpSp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705" y="926283"/>
            <a:ext cx="3694496" cy="5182049"/>
          </a:xfrm>
          <a:prstGeom prst="rect">
            <a:avLst/>
          </a:pr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29" y="3965181"/>
            <a:ext cx="3200677" cy="213988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60351" y="2299573"/>
            <a:ext cx="35483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1400" smtClean="0"/>
              <a:t>搜索</a:t>
            </a:r>
            <a:r>
              <a:rPr lang="zh-CN" altLang="en-US" sz="1400" dirty="0"/>
              <a:t>更偏重文本匹配的相关性方面</a:t>
            </a:r>
            <a:endParaRPr lang="en-US" altLang="zh-CN" sz="1400" dirty="0"/>
          </a:p>
          <a:p>
            <a:pPr marL="342900" indent="-342900">
              <a:buAutoNum type="arabicPeriod"/>
            </a:pPr>
            <a:r>
              <a:rPr kumimoji="1" lang="zh-CN" altLang="en-US" sz="1400" dirty="0"/>
              <a:t>对于搜索任务，其文档普遍比较长，</a:t>
            </a:r>
            <a:r>
              <a:rPr lang="zh-CN" altLang="en-US" sz="1400" dirty="0"/>
              <a:t> 而</a:t>
            </a:r>
            <a:r>
              <a:rPr lang="en-US" altLang="zh-CN" sz="1400" dirty="0"/>
              <a:t>Bert</a:t>
            </a:r>
            <a:r>
              <a:rPr lang="zh-CN" altLang="en-US" sz="1400" dirty="0"/>
              <a:t>对于输入长度有限制，最长输入允许</a:t>
            </a:r>
            <a:r>
              <a:rPr lang="en-US" altLang="zh-CN" sz="1400" dirty="0"/>
              <a:t>512</a:t>
            </a:r>
            <a:r>
              <a:rPr lang="zh-CN" altLang="en-US" sz="1400" dirty="0"/>
              <a:t>个单位。所以，</a:t>
            </a:r>
            <a:r>
              <a:rPr lang="en-US" altLang="zh-CN" sz="1400" dirty="0" err="1"/>
              <a:t>bert</a:t>
            </a:r>
            <a:r>
              <a:rPr lang="zh-CN" altLang="en-US" sz="1400" dirty="0"/>
              <a:t>中搜索任务的难点是如何处理长</a:t>
            </a:r>
            <a:r>
              <a:rPr lang="zh-CN" altLang="en-US" sz="1400" dirty="0" smtClean="0"/>
              <a:t>文档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66740" y="3667389"/>
            <a:ext cx="3548354" cy="1884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/>
              <a:t>把每个文档分割成句子，利用</a:t>
            </a:r>
            <a:r>
              <a:rPr lang="en-US" altLang="zh-CN" sz="1400" dirty="0"/>
              <a:t>Bert</a:t>
            </a:r>
            <a:r>
              <a:rPr lang="zh-CN" altLang="en-US" sz="1400" dirty="0"/>
              <a:t>判断每个句子和查询</a:t>
            </a:r>
            <a:r>
              <a:rPr lang="en-US" altLang="zh-CN" sz="1400" dirty="0"/>
              <a:t>Q</a:t>
            </a:r>
            <a:r>
              <a:rPr lang="zh-CN" altLang="en-US" sz="1400" dirty="0"/>
              <a:t>的相关性，然后通过累加分数最高的</a:t>
            </a:r>
            <a:r>
              <a:rPr lang="en-US" altLang="zh-CN" sz="1400" dirty="0"/>
              <a:t>Top N</a:t>
            </a:r>
            <a:r>
              <a:rPr lang="zh-CN" altLang="en-US" sz="1400" dirty="0"/>
              <a:t>句子，获得文档和查询</a:t>
            </a:r>
            <a:r>
              <a:rPr lang="en-US" altLang="zh-CN" sz="1400" dirty="0"/>
              <a:t>Q</a:t>
            </a:r>
            <a:r>
              <a:rPr lang="zh-CN" altLang="en-US" sz="1400" dirty="0"/>
              <a:t>的相关性得分，从而得到搜索的文档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de-DE" sz="1400" dirty="0"/>
              <a:t>论文： </a:t>
            </a:r>
            <a:r>
              <a:rPr lang="de-DE" altLang="zh-CN" sz="1400" dirty="0" smtClean="0"/>
              <a:t>Simple </a:t>
            </a:r>
            <a:r>
              <a:rPr lang="de-DE" altLang="zh-CN" sz="1400" dirty="0" err="1"/>
              <a:t>Applications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of</a:t>
            </a:r>
            <a:r>
              <a:rPr lang="de-DE" altLang="zh-CN" sz="1400" dirty="0"/>
              <a:t> BERT </a:t>
            </a:r>
            <a:r>
              <a:rPr lang="de-DE" altLang="zh-CN" sz="1400" dirty="0" err="1"/>
              <a:t>for</a:t>
            </a:r>
            <a:r>
              <a:rPr lang="de-DE" altLang="zh-CN" sz="1400" dirty="0"/>
              <a:t> Ad Hoc </a:t>
            </a:r>
            <a:r>
              <a:rPr lang="de-DE" altLang="zh-CN" sz="1400" dirty="0" err="1"/>
              <a:t>Document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Retrieval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26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应用领域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搜索与信息检索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51" y="1837730"/>
            <a:ext cx="8864600" cy="431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2682" y="3385309"/>
            <a:ext cx="2786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 smtClean="0"/>
              <a:t>Q</a:t>
            </a:r>
            <a:r>
              <a:rPr kumimoji="1" lang="zh-CN" altLang="en-US" sz="1600" dirty="0" smtClean="0"/>
              <a:t>：听哪位歌手的歌曲</a:t>
            </a:r>
            <a:endParaRPr kumimoji="1" lang="en-US" altLang="zh-CN" sz="1600" dirty="0" smtClean="0"/>
          </a:p>
          <a:p>
            <a:r>
              <a:rPr kumimoji="1" lang="en-US" altLang="zh-CN" sz="1600" b="1" dirty="0" smtClean="0"/>
              <a:t>A</a:t>
            </a:r>
            <a:r>
              <a:rPr kumimoji="1" lang="zh-CN" altLang="en-US" sz="1600" dirty="0" smtClean="0"/>
              <a:t>：想听王力宏的歌</a:t>
            </a:r>
            <a:endParaRPr kumimoji="1" lang="en-US" altLang="zh-CN" sz="1600" dirty="0" smtClean="0"/>
          </a:p>
          <a:p>
            <a:r>
              <a:rPr kumimoji="1" lang="zh-CN" altLang="en-US" sz="1600" b="1" dirty="0" smtClean="0"/>
              <a:t>槽值</a:t>
            </a:r>
            <a:r>
              <a:rPr kumimoji="1" lang="zh-CN" altLang="en-US" sz="1600" dirty="0" smtClean="0"/>
              <a:t>：王力宏</a:t>
            </a:r>
            <a:endParaRPr kumimoji="1" lang="zh-CN" altLang="en-US" sz="1600" dirty="0"/>
          </a:p>
        </p:txBody>
      </p:sp>
      <p:grpSp>
        <p:nvGrpSpPr>
          <p:cNvPr id="7" name="组 6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8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应用领域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0" y="634922"/>
            <a:ext cx="3330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对话系统</a:t>
            </a:r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/</a:t>
            </a:r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聊天机器人</a:t>
            </a:r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(Dialog </a:t>
            </a:r>
            <a:r>
              <a:rPr lang="en-US" altLang="zh-CN" sz="1200" dirty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System or </a:t>
            </a:r>
            <a:r>
              <a:rPr lang="en-US" altLang="zh-CN" sz="1200" dirty="0" err="1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Chatbot</a:t>
            </a:r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)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3" name="Group 29出自【趣你的PPT】(微信:qunideppt)：最优质的PPT资源库"/>
          <p:cNvGrpSpPr/>
          <p:nvPr/>
        </p:nvGrpSpPr>
        <p:grpSpPr>
          <a:xfrm>
            <a:off x="699683" y="1910790"/>
            <a:ext cx="1941448" cy="301728"/>
            <a:chOff x="768959" y="4540041"/>
            <a:chExt cx="1941448" cy="301728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768959" y="4540042"/>
              <a:ext cx="301727" cy="301727"/>
            </a:xfrm>
            <a:prstGeom prst="ellipse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2408680" y="4540041"/>
              <a:ext cx="301727" cy="3017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出自【趣你的PPT】(微信:qunideppt)：最优质的PPT资源库"/>
            <p:cNvCxnSpPr/>
            <p:nvPr/>
          </p:nvCxnSpPr>
          <p:spPr>
            <a:xfrm>
              <a:off x="1226890" y="4690904"/>
              <a:ext cx="96999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296548" y="24186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意图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25" name="矩形 24"/>
          <p:cNvSpPr/>
          <p:nvPr/>
        </p:nvSpPr>
        <p:spPr>
          <a:xfrm>
            <a:off x="1936269" y="24186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序列标注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673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83880" y="1424176"/>
            <a:ext cx="10446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b="1" dirty="0" smtClean="0"/>
              <a:t>抽取式文本摘要（文本分类）</a:t>
            </a:r>
            <a:r>
              <a:rPr lang="zh-CN" altLang="en-US" dirty="0" smtClean="0"/>
              <a:t>：</a:t>
            </a:r>
            <a:r>
              <a:rPr lang="zh-CN" altLang="en-US" sz="1400" dirty="0"/>
              <a:t>输入端输入的是整个文章内容，而分类的判断对象仅是当前要判断的某个句子，整个文章只是对当前句子进行判断的一个上下文，不过又必须得输入</a:t>
            </a:r>
            <a:endParaRPr lang="en-US" altLang="zh-CN" sz="1400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b="1" dirty="0" smtClean="0"/>
              <a:t>常规文本分类</a:t>
            </a:r>
            <a:r>
              <a:rPr kumimoji="1" lang="zh-CN" altLang="en-US" dirty="0" smtClean="0"/>
              <a:t>：</a:t>
            </a:r>
            <a:r>
              <a:rPr lang="zh-CN" altLang="en-US" sz="1400" dirty="0"/>
              <a:t>输入的整体就是判断对象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83879" y="2798206"/>
            <a:ext cx="100584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/>
              <a:t>处理抽取式文本摘要问题：</a:t>
            </a:r>
            <a:endParaRPr kumimoji="1" lang="en-US" altLang="zh-CN" sz="1600" b="1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文章</a:t>
            </a:r>
            <a:r>
              <a:rPr lang="zh-CN" altLang="en-US" sz="1400" dirty="0"/>
              <a:t>原文</a:t>
            </a:r>
            <a:r>
              <a:rPr lang="en-US" altLang="zh-CN" sz="1400" dirty="0"/>
              <a:t>+</a:t>
            </a:r>
            <a:r>
              <a:rPr lang="zh-CN" altLang="en-US" sz="1400" dirty="0"/>
              <a:t>要判断的</a:t>
            </a:r>
            <a:r>
              <a:rPr lang="zh-CN" altLang="en-US" sz="1400" dirty="0" smtClean="0"/>
              <a:t>句子 作为输入，</a:t>
            </a:r>
            <a:r>
              <a:rPr lang="zh-CN" altLang="en-US" sz="1400" dirty="0"/>
              <a:t>将分类结果可以作为摘要句的句子依次拼接，得到文本摘要。（繁琐</a:t>
            </a:r>
            <a:r>
              <a:rPr lang="zh-CN" altLang="en-US" sz="1400" dirty="0" smtClean="0"/>
              <a:t>）</a:t>
            </a:r>
            <a:endParaRPr lang="en-US" altLang="zh-CN" sz="1400" dirty="0" smtClean="0"/>
          </a:p>
          <a:p>
            <a:pPr marL="342900" indent="-342900">
              <a:buFontTx/>
              <a:buAutoNum type="arabicPeriod"/>
            </a:pPr>
            <a:r>
              <a:rPr lang="zh-CN" altLang="en-US" sz="1400" dirty="0" smtClean="0"/>
              <a:t>看成</a:t>
            </a:r>
            <a:r>
              <a:rPr lang="zh-CN" altLang="en-US" sz="1400" dirty="0"/>
              <a:t>序列标注问题（</a:t>
            </a:r>
            <a:r>
              <a:rPr lang="en-US" altLang="zh-CN" sz="1400" dirty="0"/>
              <a:t>BMEO</a:t>
            </a:r>
            <a:r>
              <a:rPr lang="zh-CN" altLang="en-US" sz="1400" dirty="0"/>
              <a:t>，摘要的起始、句中、结束单词标记、非摘要单词标记</a:t>
            </a:r>
            <a:r>
              <a:rPr lang="zh-CN" altLang="en-US" sz="1400" dirty="0" smtClean="0"/>
              <a:t>）</a:t>
            </a:r>
            <a:endParaRPr lang="en-US" altLang="zh-CN" sz="1400" dirty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将 整个文章 作为输入，句子</a:t>
            </a:r>
            <a:r>
              <a:rPr lang="zh-CN" altLang="en-US" sz="1400" dirty="0"/>
              <a:t>之间加入一些标记</a:t>
            </a:r>
            <a:r>
              <a:rPr lang="zh-CN" altLang="en-US" sz="1400" dirty="0" smtClean="0"/>
              <a:t>符号；而输出可以有以下做法：</a:t>
            </a:r>
            <a:endParaRPr lang="en-US" altLang="zh-CN" sz="1400" dirty="0"/>
          </a:p>
          <a:p>
            <a:pPr marL="342900" indent="-342900">
              <a:buAutoNum type="arabicPeriod"/>
            </a:pPr>
            <a:endParaRPr lang="en-US" altLang="zh-CN" sz="1400" dirty="0" smtClean="0"/>
          </a:p>
          <a:p>
            <a:pPr marL="800100" lvl="1" indent="-342900">
              <a:buFont typeface="Arial" charset="0"/>
              <a:buChar char="•"/>
            </a:pPr>
            <a:r>
              <a:rPr lang="zh-CN" altLang="en-US" sz="1400" dirty="0" smtClean="0"/>
              <a:t>输出</a:t>
            </a:r>
            <a:r>
              <a:rPr lang="zh-CN" altLang="en-US" sz="1400" dirty="0"/>
              <a:t>若干个句子中的起始</a:t>
            </a:r>
            <a:r>
              <a:rPr lang="zh-CN" altLang="en-US" sz="1400" dirty="0" smtClean="0"/>
              <a:t>位置，找到摘要部分，拼接起来</a:t>
            </a:r>
            <a:endParaRPr lang="en-US" altLang="zh-CN" sz="1400" dirty="0" smtClean="0"/>
          </a:p>
          <a:p>
            <a:pPr marL="800100" lvl="1" indent="-342900">
              <a:buFont typeface="Arial" charset="0"/>
              <a:buChar char="•"/>
            </a:pPr>
            <a:r>
              <a:rPr lang="zh-CN" altLang="en-US" sz="1400" dirty="0" smtClean="0"/>
              <a:t>在</a:t>
            </a:r>
            <a:r>
              <a:rPr lang="zh-CN" altLang="en-US" sz="1400" dirty="0"/>
              <a:t>最开始的输入</a:t>
            </a:r>
            <a:r>
              <a:rPr lang="en-US" altLang="zh-CN" sz="1400" dirty="0"/>
              <a:t>[CLS]</a:t>
            </a:r>
            <a:r>
              <a:rPr lang="zh-CN" altLang="en-US" sz="1400" dirty="0"/>
              <a:t>符号对应的</a:t>
            </a:r>
            <a:r>
              <a:rPr lang="en-US" altLang="zh-CN" sz="1400" dirty="0"/>
              <a:t>Transformer</a:t>
            </a:r>
            <a:r>
              <a:rPr lang="zh-CN" altLang="en-US" sz="1400" dirty="0"/>
              <a:t>最高层</a:t>
            </a:r>
            <a:r>
              <a:rPr lang="en-US" altLang="zh-CN" sz="1400" dirty="0" smtClean="0"/>
              <a:t>Embedding</a:t>
            </a:r>
            <a:r>
              <a:rPr lang="zh-CN" altLang="en-US" sz="1400" dirty="0" smtClean="0"/>
              <a:t>上面</a:t>
            </a:r>
            <a:r>
              <a:rPr lang="zh-CN" altLang="en-US" sz="1400" dirty="0"/>
              <a:t>绑定</a:t>
            </a:r>
            <a:r>
              <a:rPr lang="en-US" altLang="zh-CN" sz="1400" dirty="0"/>
              <a:t>K</a:t>
            </a:r>
            <a:r>
              <a:rPr lang="zh-CN" altLang="en-US" sz="1400" dirty="0"/>
              <a:t>个输出头，每个输出头输出被选为摘要的句子编号，指定最多输出</a:t>
            </a:r>
            <a:r>
              <a:rPr lang="en-US" altLang="zh-CN" sz="1400" dirty="0"/>
              <a:t>K</a:t>
            </a:r>
            <a:r>
              <a:rPr lang="zh-CN" altLang="en-US" sz="1400" dirty="0"/>
              <a:t>个摘要</a:t>
            </a:r>
            <a:r>
              <a:rPr lang="zh-CN" altLang="en-US" sz="1400" dirty="0" smtClean="0"/>
              <a:t>句子</a:t>
            </a:r>
            <a:endParaRPr lang="en-US" altLang="zh-CN" sz="1400" dirty="0" smtClean="0"/>
          </a:p>
          <a:p>
            <a:pPr marL="800100" lvl="1" indent="-342900">
              <a:buFont typeface="Arial" charset="0"/>
              <a:buChar char="•"/>
            </a:pPr>
            <a:r>
              <a:rPr lang="zh-CN" altLang="en-US" sz="1400" dirty="0" smtClean="0"/>
              <a:t>在</a:t>
            </a:r>
            <a:r>
              <a:rPr lang="en-US" altLang="zh-CN" sz="1400" dirty="0"/>
              <a:t>Transformer</a:t>
            </a:r>
            <a:r>
              <a:rPr lang="zh-CN" altLang="en-US" sz="1400" dirty="0"/>
              <a:t>的最高层各个单词的</a:t>
            </a:r>
            <a:r>
              <a:rPr lang="en-US" altLang="zh-CN" sz="1400" dirty="0"/>
              <a:t>embedding</a:t>
            </a:r>
            <a:r>
              <a:rPr lang="zh-CN" altLang="en-US" sz="1400" dirty="0"/>
              <a:t>序列里，找出输入层对应的句子头位置的相应位置的高层</a:t>
            </a:r>
            <a:r>
              <a:rPr lang="en-US" altLang="zh-CN" sz="1400" dirty="0"/>
              <a:t>Embedding</a:t>
            </a:r>
            <a:r>
              <a:rPr lang="zh-CN" altLang="en-US" sz="1400" dirty="0"/>
              <a:t>信息，每个头位置对应的输入位置对应高层</a:t>
            </a:r>
            <a:r>
              <a:rPr lang="en-US" altLang="zh-CN" sz="1400" dirty="0"/>
              <a:t>embedding</a:t>
            </a:r>
            <a:r>
              <a:rPr lang="zh-CN" altLang="en-US" sz="1400" dirty="0"/>
              <a:t>作为这个句子的信息集成，在这个句子信息</a:t>
            </a:r>
            <a:r>
              <a:rPr lang="en-US" altLang="zh-CN" sz="1400" dirty="0" err="1"/>
              <a:t>Embeddding</a:t>
            </a:r>
            <a:r>
              <a:rPr lang="zh-CN" altLang="en-US" sz="1400" dirty="0"/>
              <a:t>基础上设计分类层，这样等于给每个句子进行分类</a:t>
            </a:r>
            <a:r>
              <a:rPr lang="zh-CN" altLang="en-US" sz="1400" dirty="0" smtClean="0"/>
              <a:t>。</a:t>
            </a:r>
            <a:endParaRPr lang="en-US" altLang="zh-CN" sz="1400" dirty="0"/>
          </a:p>
        </p:txBody>
      </p:sp>
      <p:grpSp>
        <p:nvGrpSpPr>
          <p:cNvPr id="6" name="组 5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7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应用领域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0" y="634922"/>
            <a:ext cx="3330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抽取式文本摘要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06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38534"/>
            <a:ext cx="10588397" cy="6176565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7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应用领域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0" y="614364"/>
            <a:ext cx="2572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抽取式文本摘要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5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193C9865-30F0-4EA6-8A12-E4CEEFE08019}"/>
              </a:ext>
            </a:extLst>
          </p:cNvPr>
          <p:cNvSpPr>
            <a:spLocks/>
          </p:cNvSpPr>
          <p:nvPr/>
        </p:nvSpPr>
        <p:spPr bwMode="auto">
          <a:xfrm rot="9300860" flipV="1">
            <a:off x="1218288" y="-1403837"/>
            <a:ext cx="9755424" cy="9665675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rgbClr val="F8FEFE">
              <a:alpha val="93000"/>
            </a:srgbClr>
          </a:solidFill>
          <a:ln>
            <a:noFill/>
          </a:ln>
          <a:effectLst>
            <a:outerShdw blurRad="825500" dist="38100" dir="13500000" algn="br" rotWithShape="0">
              <a:srgbClr val="177DE3">
                <a:alpha val="7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92021865-8634-4329-B83D-043860198575}"/>
              </a:ext>
            </a:extLst>
          </p:cNvPr>
          <p:cNvSpPr>
            <a:spLocks/>
          </p:cNvSpPr>
          <p:nvPr/>
        </p:nvSpPr>
        <p:spPr bwMode="auto">
          <a:xfrm rot="19509204">
            <a:off x="4907341" y="1550753"/>
            <a:ext cx="1986939" cy="1968662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noFill/>
          <a:ln w="17577" cap="flat">
            <a:solidFill>
              <a:srgbClr val="234463">
                <a:alpha val="18000"/>
              </a:srgbClr>
            </a:soli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xmlns="" id="{6FD5DEFA-C33E-4AA9-A977-C05778CE2579}"/>
              </a:ext>
            </a:extLst>
          </p:cNvPr>
          <p:cNvSpPr>
            <a:spLocks/>
          </p:cNvSpPr>
          <p:nvPr/>
        </p:nvSpPr>
        <p:spPr bwMode="auto">
          <a:xfrm rot="2010771">
            <a:off x="5058174" y="1494322"/>
            <a:ext cx="1954729" cy="1954801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rgbClr val="177DE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EC4DA95-E5D6-4F6D-AB29-F7639AF98D69}"/>
              </a:ext>
            </a:extLst>
          </p:cNvPr>
          <p:cNvSpPr txBox="1"/>
          <p:nvPr/>
        </p:nvSpPr>
        <p:spPr>
          <a:xfrm>
            <a:off x="5207538" y="2030133"/>
            <a:ext cx="175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3182A09-17ED-4267-9579-3ABE8F3EFBAF}"/>
              </a:ext>
            </a:extLst>
          </p:cNvPr>
          <p:cNvSpPr txBox="1"/>
          <p:nvPr/>
        </p:nvSpPr>
        <p:spPr>
          <a:xfrm>
            <a:off x="0" y="383435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36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效果及为什么研究它</a:t>
            </a:r>
          </a:p>
          <a:p>
            <a:pPr algn="ctr"/>
            <a:endParaRPr lang="zh-CN" altLang="en-US" sz="3600" b="1" dirty="0">
              <a:solidFill>
                <a:srgbClr val="2344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3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6" y="1050370"/>
            <a:ext cx="9805987" cy="5275257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13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应用领域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0" y="614364"/>
            <a:ext cx="2572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NLP</a:t>
            </a:r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中数据增强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193C9865-30F0-4EA6-8A12-E4CEEFE08019}"/>
              </a:ext>
            </a:extLst>
          </p:cNvPr>
          <p:cNvSpPr>
            <a:spLocks/>
          </p:cNvSpPr>
          <p:nvPr/>
        </p:nvSpPr>
        <p:spPr bwMode="auto">
          <a:xfrm rot="9300860" flipV="1">
            <a:off x="1218288" y="-1403837"/>
            <a:ext cx="9755424" cy="9665675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rgbClr val="F8FEFE">
              <a:alpha val="93000"/>
            </a:srgbClr>
          </a:solidFill>
          <a:ln>
            <a:noFill/>
          </a:ln>
          <a:effectLst>
            <a:outerShdw blurRad="825500" dist="38100" dir="13500000" algn="br" rotWithShape="0">
              <a:srgbClr val="177DE3">
                <a:alpha val="7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92021865-8634-4329-B83D-043860198575}"/>
              </a:ext>
            </a:extLst>
          </p:cNvPr>
          <p:cNvSpPr>
            <a:spLocks/>
          </p:cNvSpPr>
          <p:nvPr/>
        </p:nvSpPr>
        <p:spPr bwMode="auto">
          <a:xfrm rot="19509204">
            <a:off x="4907341" y="1550753"/>
            <a:ext cx="1986939" cy="1968662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noFill/>
          <a:ln w="17577" cap="flat">
            <a:solidFill>
              <a:srgbClr val="234463">
                <a:alpha val="18000"/>
              </a:srgbClr>
            </a:soli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xmlns="" id="{6FD5DEFA-C33E-4AA9-A977-C05778CE2579}"/>
              </a:ext>
            </a:extLst>
          </p:cNvPr>
          <p:cNvSpPr>
            <a:spLocks/>
          </p:cNvSpPr>
          <p:nvPr/>
        </p:nvSpPr>
        <p:spPr bwMode="auto">
          <a:xfrm rot="2010771">
            <a:off x="5058174" y="1494322"/>
            <a:ext cx="1954729" cy="1954801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rgbClr val="177DE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EC4DA95-E5D6-4F6D-AB29-F7639AF98D69}"/>
              </a:ext>
            </a:extLst>
          </p:cNvPr>
          <p:cNvSpPr txBox="1"/>
          <p:nvPr/>
        </p:nvSpPr>
        <p:spPr>
          <a:xfrm>
            <a:off x="5207538" y="2030133"/>
            <a:ext cx="175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3182A09-17ED-4267-9579-3ABE8F3EFBAF}"/>
              </a:ext>
            </a:extLst>
          </p:cNvPr>
          <p:cNvSpPr txBox="1"/>
          <p:nvPr/>
        </p:nvSpPr>
        <p:spPr>
          <a:xfrm>
            <a:off x="4211610" y="3834359"/>
            <a:ext cx="376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36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优势和劣势</a:t>
            </a:r>
            <a:endParaRPr lang="zh-CN" altLang="en-US" sz="3600" b="1" dirty="0">
              <a:solidFill>
                <a:srgbClr val="2344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43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87483" y="1716503"/>
            <a:ext cx="4201478" cy="5141497"/>
            <a:chOff x="5846762" y="-128588"/>
            <a:chExt cx="5711826" cy="6989763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846763" y="-128588"/>
              <a:ext cx="5711825" cy="6989763"/>
            </a:xfrm>
            <a:custGeom>
              <a:avLst/>
              <a:gdLst>
                <a:gd name="T0" fmla="*/ 1412 w 1646"/>
                <a:gd name="T1" fmla="*/ 1674 h 2015"/>
                <a:gd name="T2" fmla="*/ 1372 w 1646"/>
                <a:gd name="T3" fmla="*/ 1163 h 2015"/>
                <a:gd name="T4" fmla="*/ 1439 w 1646"/>
                <a:gd name="T5" fmla="*/ 1075 h 2015"/>
                <a:gd name="T6" fmla="*/ 1536 w 1646"/>
                <a:gd name="T7" fmla="*/ 808 h 2015"/>
                <a:gd name="T8" fmla="*/ 1247 w 1646"/>
                <a:gd name="T9" fmla="*/ 156 h 2015"/>
                <a:gd name="T10" fmla="*/ 493 w 1646"/>
                <a:gd name="T11" fmla="*/ 100 h 2015"/>
                <a:gd name="T12" fmla="*/ 398 w 1646"/>
                <a:gd name="T13" fmla="*/ 157 h 2015"/>
                <a:gd name="T14" fmla="*/ 163 w 1646"/>
                <a:gd name="T15" fmla="*/ 524 h 2015"/>
                <a:gd name="T16" fmla="*/ 126 w 1646"/>
                <a:gd name="T17" fmla="*/ 617 h 2015"/>
                <a:gd name="T18" fmla="*/ 134 w 1646"/>
                <a:gd name="T19" fmla="*/ 682 h 2015"/>
                <a:gd name="T20" fmla="*/ 133 w 1646"/>
                <a:gd name="T21" fmla="*/ 749 h 2015"/>
                <a:gd name="T22" fmla="*/ 20 w 1646"/>
                <a:gd name="T23" fmla="*/ 977 h 2015"/>
                <a:gd name="T24" fmla="*/ 1 w 1646"/>
                <a:gd name="T25" fmla="*/ 1022 h 2015"/>
                <a:gd name="T26" fmla="*/ 35 w 1646"/>
                <a:gd name="T27" fmla="*/ 1079 h 2015"/>
                <a:gd name="T28" fmla="*/ 89 w 1646"/>
                <a:gd name="T29" fmla="*/ 1092 h 2015"/>
                <a:gd name="T30" fmla="*/ 103 w 1646"/>
                <a:gd name="T31" fmla="*/ 1178 h 2015"/>
                <a:gd name="T32" fmla="*/ 88 w 1646"/>
                <a:gd name="T33" fmla="*/ 1208 h 2015"/>
                <a:gd name="T34" fmla="*/ 113 w 1646"/>
                <a:gd name="T35" fmla="*/ 1250 h 2015"/>
                <a:gd name="T36" fmla="*/ 141 w 1646"/>
                <a:gd name="T37" fmla="*/ 1260 h 2015"/>
                <a:gd name="T38" fmla="*/ 118 w 1646"/>
                <a:gd name="T39" fmla="*/ 1278 h 2015"/>
                <a:gd name="T40" fmla="*/ 136 w 1646"/>
                <a:gd name="T41" fmla="*/ 1339 h 2015"/>
                <a:gd name="T42" fmla="*/ 151 w 1646"/>
                <a:gd name="T43" fmla="*/ 1373 h 2015"/>
                <a:gd name="T44" fmla="*/ 139 w 1646"/>
                <a:gd name="T45" fmla="*/ 1432 h 2015"/>
                <a:gd name="T46" fmla="*/ 215 w 1646"/>
                <a:gd name="T47" fmla="*/ 1540 h 2015"/>
                <a:gd name="T48" fmla="*/ 436 w 1646"/>
                <a:gd name="T49" fmla="*/ 1546 h 2015"/>
                <a:gd name="T50" fmla="*/ 541 w 1646"/>
                <a:gd name="T51" fmla="*/ 1617 h 2015"/>
                <a:gd name="T52" fmla="*/ 560 w 1646"/>
                <a:gd name="T53" fmla="*/ 1684 h 2015"/>
                <a:gd name="T54" fmla="*/ 644 w 1646"/>
                <a:gd name="T55" fmla="*/ 1879 h 2015"/>
                <a:gd name="T56" fmla="*/ 607 w 1646"/>
                <a:gd name="T57" fmla="*/ 2015 h 2015"/>
                <a:gd name="T58" fmla="*/ 1646 w 1646"/>
                <a:gd name="T59" fmla="*/ 2015 h 2015"/>
                <a:gd name="T60" fmla="*/ 1412 w 1646"/>
                <a:gd name="T61" fmla="*/ 1674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46" h="2015">
                  <a:moveTo>
                    <a:pt x="1412" y="1674"/>
                  </a:moveTo>
                  <a:cubicBezTo>
                    <a:pt x="1287" y="1534"/>
                    <a:pt x="1265" y="1326"/>
                    <a:pt x="1372" y="1163"/>
                  </a:cubicBezTo>
                  <a:cubicBezTo>
                    <a:pt x="1391" y="1135"/>
                    <a:pt x="1413" y="1106"/>
                    <a:pt x="1439" y="1075"/>
                  </a:cubicBezTo>
                  <a:cubicBezTo>
                    <a:pt x="1499" y="1000"/>
                    <a:pt x="1530" y="907"/>
                    <a:pt x="1536" y="808"/>
                  </a:cubicBezTo>
                  <a:cubicBezTo>
                    <a:pt x="1551" y="579"/>
                    <a:pt x="1439" y="291"/>
                    <a:pt x="1247" y="156"/>
                  </a:cubicBezTo>
                  <a:cubicBezTo>
                    <a:pt x="1032" y="18"/>
                    <a:pt x="744" y="0"/>
                    <a:pt x="493" y="100"/>
                  </a:cubicBezTo>
                  <a:cubicBezTo>
                    <a:pt x="460" y="116"/>
                    <a:pt x="429" y="135"/>
                    <a:pt x="398" y="157"/>
                  </a:cubicBezTo>
                  <a:cubicBezTo>
                    <a:pt x="258" y="258"/>
                    <a:pt x="224" y="369"/>
                    <a:pt x="163" y="524"/>
                  </a:cubicBezTo>
                  <a:cubicBezTo>
                    <a:pt x="151" y="554"/>
                    <a:pt x="133" y="585"/>
                    <a:pt x="126" y="617"/>
                  </a:cubicBezTo>
                  <a:cubicBezTo>
                    <a:pt x="119" y="652"/>
                    <a:pt x="127" y="664"/>
                    <a:pt x="134" y="682"/>
                  </a:cubicBezTo>
                  <a:cubicBezTo>
                    <a:pt x="145" y="707"/>
                    <a:pt x="144" y="723"/>
                    <a:pt x="133" y="749"/>
                  </a:cubicBezTo>
                  <a:cubicBezTo>
                    <a:pt x="97" y="826"/>
                    <a:pt x="65" y="904"/>
                    <a:pt x="20" y="977"/>
                  </a:cubicBezTo>
                  <a:cubicBezTo>
                    <a:pt x="12" y="989"/>
                    <a:pt x="2" y="1005"/>
                    <a:pt x="1" y="1022"/>
                  </a:cubicBezTo>
                  <a:cubicBezTo>
                    <a:pt x="0" y="1046"/>
                    <a:pt x="11" y="1070"/>
                    <a:pt x="35" y="1079"/>
                  </a:cubicBezTo>
                  <a:cubicBezTo>
                    <a:pt x="52" y="1085"/>
                    <a:pt x="71" y="1083"/>
                    <a:pt x="89" y="1092"/>
                  </a:cubicBezTo>
                  <a:cubicBezTo>
                    <a:pt x="130" y="1112"/>
                    <a:pt x="124" y="1148"/>
                    <a:pt x="103" y="1178"/>
                  </a:cubicBezTo>
                  <a:cubicBezTo>
                    <a:pt x="96" y="1189"/>
                    <a:pt x="89" y="1199"/>
                    <a:pt x="88" y="1208"/>
                  </a:cubicBezTo>
                  <a:cubicBezTo>
                    <a:pt x="85" y="1225"/>
                    <a:pt x="90" y="1240"/>
                    <a:pt x="113" y="1250"/>
                  </a:cubicBezTo>
                  <a:cubicBezTo>
                    <a:pt x="120" y="1254"/>
                    <a:pt x="130" y="1257"/>
                    <a:pt x="141" y="1260"/>
                  </a:cubicBezTo>
                  <a:cubicBezTo>
                    <a:pt x="131" y="1266"/>
                    <a:pt x="123" y="1272"/>
                    <a:pt x="118" y="1278"/>
                  </a:cubicBezTo>
                  <a:cubicBezTo>
                    <a:pt x="94" y="1302"/>
                    <a:pt x="114" y="1325"/>
                    <a:pt x="136" y="1339"/>
                  </a:cubicBezTo>
                  <a:cubicBezTo>
                    <a:pt x="150" y="1348"/>
                    <a:pt x="159" y="1356"/>
                    <a:pt x="151" y="1373"/>
                  </a:cubicBezTo>
                  <a:cubicBezTo>
                    <a:pt x="142" y="1393"/>
                    <a:pt x="139" y="1413"/>
                    <a:pt x="139" y="1432"/>
                  </a:cubicBezTo>
                  <a:cubicBezTo>
                    <a:pt x="140" y="1481"/>
                    <a:pt x="166" y="1527"/>
                    <a:pt x="215" y="1540"/>
                  </a:cubicBezTo>
                  <a:cubicBezTo>
                    <a:pt x="277" y="1556"/>
                    <a:pt x="371" y="1542"/>
                    <a:pt x="436" y="1546"/>
                  </a:cubicBezTo>
                  <a:cubicBezTo>
                    <a:pt x="483" y="1550"/>
                    <a:pt x="520" y="1567"/>
                    <a:pt x="541" y="1617"/>
                  </a:cubicBezTo>
                  <a:cubicBezTo>
                    <a:pt x="550" y="1639"/>
                    <a:pt x="555" y="1661"/>
                    <a:pt x="560" y="1684"/>
                  </a:cubicBezTo>
                  <a:cubicBezTo>
                    <a:pt x="577" y="1767"/>
                    <a:pt x="616" y="1806"/>
                    <a:pt x="644" y="1879"/>
                  </a:cubicBezTo>
                  <a:cubicBezTo>
                    <a:pt x="660" y="1920"/>
                    <a:pt x="660" y="1966"/>
                    <a:pt x="607" y="2015"/>
                  </a:cubicBezTo>
                  <a:cubicBezTo>
                    <a:pt x="1646" y="2015"/>
                    <a:pt x="1646" y="2015"/>
                    <a:pt x="1646" y="2015"/>
                  </a:cubicBezTo>
                  <a:cubicBezTo>
                    <a:pt x="1600" y="1886"/>
                    <a:pt x="1527" y="1803"/>
                    <a:pt x="1412" y="1674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46762" y="0"/>
              <a:ext cx="2817812" cy="6861175"/>
            </a:xfrm>
            <a:custGeom>
              <a:avLst/>
              <a:gdLst>
                <a:gd name="T0" fmla="*/ 812 w 812"/>
                <a:gd name="T1" fmla="*/ 0 h 1978"/>
                <a:gd name="T2" fmla="*/ 493 w 812"/>
                <a:gd name="T3" fmla="*/ 63 h 1978"/>
                <a:gd name="T4" fmla="*/ 398 w 812"/>
                <a:gd name="T5" fmla="*/ 120 h 1978"/>
                <a:gd name="T6" fmla="*/ 163 w 812"/>
                <a:gd name="T7" fmla="*/ 487 h 1978"/>
                <a:gd name="T8" fmla="*/ 126 w 812"/>
                <a:gd name="T9" fmla="*/ 580 h 1978"/>
                <a:gd name="T10" fmla="*/ 134 w 812"/>
                <a:gd name="T11" fmla="*/ 645 h 1978"/>
                <a:gd name="T12" fmla="*/ 133 w 812"/>
                <a:gd name="T13" fmla="*/ 712 h 1978"/>
                <a:gd name="T14" fmla="*/ 20 w 812"/>
                <a:gd name="T15" fmla="*/ 940 h 1978"/>
                <a:gd name="T16" fmla="*/ 1 w 812"/>
                <a:gd name="T17" fmla="*/ 985 h 1978"/>
                <a:gd name="T18" fmla="*/ 35 w 812"/>
                <a:gd name="T19" fmla="*/ 1042 h 1978"/>
                <a:gd name="T20" fmla="*/ 89 w 812"/>
                <a:gd name="T21" fmla="*/ 1055 h 1978"/>
                <a:gd name="T22" fmla="*/ 103 w 812"/>
                <a:gd name="T23" fmla="*/ 1141 h 1978"/>
                <a:gd name="T24" fmla="*/ 88 w 812"/>
                <a:gd name="T25" fmla="*/ 1171 h 1978"/>
                <a:gd name="T26" fmla="*/ 113 w 812"/>
                <a:gd name="T27" fmla="*/ 1213 h 1978"/>
                <a:gd name="T28" fmla="*/ 141 w 812"/>
                <a:gd name="T29" fmla="*/ 1223 h 1978"/>
                <a:gd name="T30" fmla="*/ 118 w 812"/>
                <a:gd name="T31" fmla="*/ 1241 h 1978"/>
                <a:gd name="T32" fmla="*/ 136 w 812"/>
                <a:gd name="T33" fmla="*/ 1302 h 1978"/>
                <a:gd name="T34" fmla="*/ 151 w 812"/>
                <a:gd name="T35" fmla="*/ 1336 h 1978"/>
                <a:gd name="T36" fmla="*/ 139 w 812"/>
                <a:gd name="T37" fmla="*/ 1395 h 1978"/>
                <a:gd name="T38" fmla="*/ 215 w 812"/>
                <a:gd name="T39" fmla="*/ 1503 h 1978"/>
                <a:gd name="T40" fmla="*/ 436 w 812"/>
                <a:gd name="T41" fmla="*/ 1509 h 1978"/>
                <a:gd name="T42" fmla="*/ 541 w 812"/>
                <a:gd name="T43" fmla="*/ 1580 h 1978"/>
                <a:gd name="T44" fmla="*/ 560 w 812"/>
                <a:gd name="T45" fmla="*/ 1647 h 1978"/>
                <a:gd name="T46" fmla="*/ 644 w 812"/>
                <a:gd name="T47" fmla="*/ 1842 h 1978"/>
                <a:gd name="T48" fmla="*/ 607 w 812"/>
                <a:gd name="T49" fmla="*/ 1978 h 1978"/>
                <a:gd name="T50" fmla="*/ 812 w 812"/>
                <a:gd name="T51" fmla="*/ 1978 h 1978"/>
                <a:gd name="T52" fmla="*/ 812 w 812"/>
                <a:gd name="T53" fmla="*/ 0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12" h="1978">
                  <a:moveTo>
                    <a:pt x="812" y="0"/>
                  </a:moveTo>
                  <a:cubicBezTo>
                    <a:pt x="704" y="1"/>
                    <a:pt x="596" y="22"/>
                    <a:pt x="493" y="63"/>
                  </a:cubicBezTo>
                  <a:cubicBezTo>
                    <a:pt x="460" y="79"/>
                    <a:pt x="429" y="98"/>
                    <a:pt x="398" y="120"/>
                  </a:cubicBezTo>
                  <a:cubicBezTo>
                    <a:pt x="258" y="221"/>
                    <a:pt x="224" y="332"/>
                    <a:pt x="163" y="487"/>
                  </a:cubicBezTo>
                  <a:cubicBezTo>
                    <a:pt x="151" y="517"/>
                    <a:pt x="133" y="548"/>
                    <a:pt x="126" y="580"/>
                  </a:cubicBezTo>
                  <a:cubicBezTo>
                    <a:pt x="119" y="615"/>
                    <a:pt x="127" y="627"/>
                    <a:pt x="134" y="645"/>
                  </a:cubicBezTo>
                  <a:cubicBezTo>
                    <a:pt x="145" y="670"/>
                    <a:pt x="144" y="686"/>
                    <a:pt x="133" y="712"/>
                  </a:cubicBezTo>
                  <a:cubicBezTo>
                    <a:pt x="97" y="789"/>
                    <a:pt x="65" y="867"/>
                    <a:pt x="20" y="940"/>
                  </a:cubicBezTo>
                  <a:cubicBezTo>
                    <a:pt x="12" y="952"/>
                    <a:pt x="2" y="968"/>
                    <a:pt x="1" y="985"/>
                  </a:cubicBezTo>
                  <a:cubicBezTo>
                    <a:pt x="0" y="1009"/>
                    <a:pt x="11" y="1033"/>
                    <a:pt x="35" y="1042"/>
                  </a:cubicBezTo>
                  <a:cubicBezTo>
                    <a:pt x="52" y="1048"/>
                    <a:pt x="71" y="1046"/>
                    <a:pt x="89" y="1055"/>
                  </a:cubicBezTo>
                  <a:cubicBezTo>
                    <a:pt x="130" y="1075"/>
                    <a:pt x="124" y="1111"/>
                    <a:pt x="103" y="1141"/>
                  </a:cubicBezTo>
                  <a:cubicBezTo>
                    <a:pt x="96" y="1152"/>
                    <a:pt x="89" y="1162"/>
                    <a:pt x="88" y="1171"/>
                  </a:cubicBezTo>
                  <a:cubicBezTo>
                    <a:pt x="85" y="1188"/>
                    <a:pt x="90" y="1203"/>
                    <a:pt x="113" y="1213"/>
                  </a:cubicBezTo>
                  <a:cubicBezTo>
                    <a:pt x="120" y="1217"/>
                    <a:pt x="130" y="1220"/>
                    <a:pt x="141" y="1223"/>
                  </a:cubicBezTo>
                  <a:cubicBezTo>
                    <a:pt x="131" y="1229"/>
                    <a:pt x="123" y="1235"/>
                    <a:pt x="118" y="1241"/>
                  </a:cubicBezTo>
                  <a:cubicBezTo>
                    <a:pt x="94" y="1265"/>
                    <a:pt x="114" y="1288"/>
                    <a:pt x="136" y="1302"/>
                  </a:cubicBezTo>
                  <a:cubicBezTo>
                    <a:pt x="150" y="1311"/>
                    <a:pt x="159" y="1319"/>
                    <a:pt x="151" y="1336"/>
                  </a:cubicBezTo>
                  <a:cubicBezTo>
                    <a:pt x="142" y="1356"/>
                    <a:pt x="139" y="1376"/>
                    <a:pt x="139" y="1395"/>
                  </a:cubicBezTo>
                  <a:cubicBezTo>
                    <a:pt x="140" y="1444"/>
                    <a:pt x="166" y="1490"/>
                    <a:pt x="215" y="1503"/>
                  </a:cubicBezTo>
                  <a:cubicBezTo>
                    <a:pt x="277" y="1519"/>
                    <a:pt x="371" y="1505"/>
                    <a:pt x="436" y="1509"/>
                  </a:cubicBezTo>
                  <a:cubicBezTo>
                    <a:pt x="483" y="1513"/>
                    <a:pt x="520" y="1530"/>
                    <a:pt x="541" y="1580"/>
                  </a:cubicBezTo>
                  <a:cubicBezTo>
                    <a:pt x="550" y="1602"/>
                    <a:pt x="555" y="1624"/>
                    <a:pt x="560" y="1647"/>
                  </a:cubicBezTo>
                  <a:cubicBezTo>
                    <a:pt x="577" y="1730"/>
                    <a:pt x="616" y="1769"/>
                    <a:pt x="644" y="1842"/>
                  </a:cubicBezTo>
                  <a:cubicBezTo>
                    <a:pt x="660" y="1883"/>
                    <a:pt x="660" y="1929"/>
                    <a:pt x="607" y="1978"/>
                  </a:cubicBezTo>
                  <a:cubicBezTo>
                    <a:pt x="812" y="1978"/>
                    <a:pt x="812" y="1978"/>
                    <a:pt x="812" y="1978"/>
                  </a:cubicBezTo>
                  <a:cubicBezTo>
                    <a:pt x="812" y="0"/>
                    <a:pt x="812" y="0"/>
                    <a:pt x="81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6022976" y="-128588"/>
              <a:ext cx="5205413" cy="3198813"/>
            </a:xfrm>
            <a:custGeom>
              <a:avLst/>
              <a:gdLst>
                <a:gd name="T0" fmla="*/ 1466 w 1500"/>
                <a:gd name="T1" fmla="*/ 922 h 922"/>
                <a:gd name="T2" fmla="*/ 1485 w 1500"/>
                <a:gd name="T3" fmla="*/ 808 h 922"/>
                <a:gd name="T4" fmla="*/ 1196 w 1500"/>
                <a:gd name="T5" fmla="*/ 156 h 922"/>
                <a:gd name="T6" fmla="*/ 442 w 1500"/>
                <a:gd name="T7" fmla="*/ 100 h 922"/>
                <a:gd name="T8" fmla="*/ 347 w 1500"/>
                <a:gd name="T9" fmla="*/ 157 h 922"/>
                <a:gd name="T10" fmla="*/ 112 w 1500"/>
                <a:gd name="T11" fmla="*/ 524 h 922"/>
                <a:gd name="T12" fmla="*/ 75 w 1500"/>
                <a:gd name="T13" fmla="*/ 617 h 922"/>
                <a:gd name="T14" fmla="*/ 83 w 1500"/>
                <a:gd name="T15" fmla="*/ 682 h 922"/>
                <a:gd name="T16" fmla="*/ 82 w 1500"/>
                <a:gd name="T17" fmla="*/ 749 h 922"/>
                <a:gd name="T18" fmla="*/ 0 w 1500"/>
                <a:gd name="T19" fmla="*/ 922 h 922"/>
                <a:gd name="T20" fmla="*/ 1466 w 1500"/>
                <a:gd name="T21" fmla="*/ 922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0" h="922">
                  <a:moveTo>
                    <a:pt x="1466" y="922"/>
                  </a:moveTo>
                  <a:cubicBezTo>
                    <a:pt x="1476" y="885"/>
                    <a:pt x="1483" y="847"/>
                    <a:pt x="1485" y="808"/>
                  </a:cubicBezTo>
                  <a:cubicBezTo>
                    <a:pt x="1500" y="579"/>
                    <a:pt x="1388" y="291"/>
                    <a:pt x="1196" y="156"/>
                  </a:cubicBezTo>
                  <a:cubicBezTo>
                    <a:pt x="981" y="18"/>
                    <a:pt x="693" y="0"/>
                    <a:pt x="442" y="100"/>
                  </a:cubicBezTo>
                  <a:cubicBezTo>
                    <a:pt x="409" y="116"/>
                    <a:pt x="378" y="135"/>
                    <a:pt x="347" y="157"/>
                  </a:cubicBezTo>
                  <a:cubicBezTo>
                    <a:pt x="207" y="258"/>
                    <a:pt x="173" y="369"/>
                    <a:pt x="112" y="524"/>
                  </a:cubicBezTo>
                  <a:cubicBezTo>
                    <a:pt x="100" y="554"/>
                    <a:pt x="82" y="585"/>
                    <a:pt x="75" y="617"/>
                  </a:cubicBezTo>
                  <a:cubicBezTo>
                    <a:pt x="68" y="652"/>
                    <a:pt x="76" y="664"/>
                    <a:pt x="83" y="682"/>
                  </a:cubicBezTo>
                  <a:cubicBezTo>
                    <a:pt x="94" y="707"/>
                    <a:pt x="93" y="723"/>
                    <a:pt x="82" y="749"/>
                  </a:cubicBezTo>
                  <a:cubicBezTo>
                    <a:pt x="55" y="807"/>
                    <a:pt x="30" y="866"/>
                    <a:pt x="0" y="922"/>
                  </a:cubicBezTo>
                  <a:cubicBezTo>
                    <a:pt x="1466" y="922"/>
                    <a:pt x="1466" y="922"/>
                    <a:pt x="1466" y="922"/>
                  </a:cubicBez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6022976" y="0"/>
              <a:ext cx="2641600" cy="3070225"/>
            </a:xfrm>
            <a:custGeom>
              <a:avLst/>
              <a:gdLst>
                <a:gd name="T0" fmla="*/ 761 w 761"/>
                <a:gd name="T1" fmla="*/ 0 h 885"/>
                <a:gd name="T2" fmla="*/ 442 w 761"/>
                <a:gd name="T3" fmla="*/ 63 h 885"/>
                <a:gd name="T4" fmla="*/ 347 w 761"/>
                <a:gd name="T5" fmla="*/ 120 h 885"/>
                <a:gd name="T6" fmla="*/ 112 w 761"/>
                <a:gd name="T7" fmla="*/ 487 h 885"/>
                <a:gd name="T8" fmla="*/ 75 w 761"/>
                <a:gd name="T9" fmla="*/ 580 h 885"/>
                <a:gd name="T10" fmla="*/ 83 w 761"/>
                <a:gd name="T11" fmla="*/ 645 h 885"/>
                <a:gd name="T12" fmla="*/ 82 w 761"/>
                <a:gd name="T13" fmla="*/ 712 h 885"/>
                <a:gd name="T14" fmla="*/ 0 w 761"/>
                <a:gd name="T15" fmla="*/ 885 h 885"/>
                <a:gd name="T16" fmla="*/ 761 w 761"/>
                <a:gd name="T17" fmla="*/ 885 h 885"/>
                <a:gd name="T18" fmla="*/ 761 w 761"/>
                <a:gd name="T1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1" h="885">
                  <a:moveTo>
                    <a:pt x="761" y="0"/>
                  </a:moveTo>
                  <a:cubicBezTo>
                    <a:pt x="653" y="1"/>
                    <a:pt x="545" y="22"/>
                    <a:pt x="442" y="63"/>
                  </a:cubicBezTo>
                  <a:cubicBezTo>
                    <a:pt x="409" y="79"/>
                    <a:pt x="378" y="98"/>
                    <a:pt x="347" y="120"/>
                  </a:cubicBezTo>
                  <a:cubicBezTo>
                    <a:pt x="207" y="221"/>
                    <a:pt x="173" y="332"/>
                    <a:pt x="112" y="487"/>
                  </a:cubicBezTo>
                  <a:cubicBezTo>
                    <a:pt x="100" y="517"/>
                    <a:pt x="82" y="548"/>
                    <a:pt x="75" y="580"/>
                  </a:cubicBezTo>
                  <a:cubicBezTo>
                    <a:pt x="68" y="615"/>
                    <a:pt x="76" y="627"/>
                    <a:pt x="83" y="645"/>
                  </a:cubicBezTo>
                  <a:cubicBezTo>
                    <a:pt x="94" y="670"/>
                    <a:pt x="93" y="686"/>
                    <a:pt x="82" y="712"/>
                  </a:cubicBezTo>
                  <a:cubicBezTo>
                    <a:pt x="55" y="770"/>
                    <a:pt x="30" y="829"/>
                    <a:pt x="0" y="885"/>
                  </a:cubicBezTo>
                  <a:cubicBezTo>
                    <a:pt x="761" y="885"/>
                    <a:pt x="761" y="885"/>
                    <a:pt x="761" y="885"/>
                  </a:cubicBezTo>
                  <a:cubicBezTo>
                    <a:pt x="761" y="0"/>
                    <a:pt x="761" y="0"/>
                    <a:pt x="761" y="0"/>
                  </a:cubicBezTo>
                  <a:close/>
                </a:path>
              </a:pathLst>
            </a:custGeom>
            <a:solidFill>
              <a:srgbClr val="2D8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8088313" y="2008188"/>
              <a:ext cx="260350" cy="863600"/>
            </a:xfrm>
            <a:custGeom>
              <a:avLst/>
              <a:gdLst>
                <a:gd name="T0" fmla="*/ 164 w 164"/>
                <a:gd name="T1" fmla="*/ 0 h 544"/>
                <a:gd name="T2" fmla="*/ 164 w 164"/>
                <a:gd name="T3" fmla="*/ 544 h 544"/>
                <a:gd name="T4" fmla="*/ 72 w 164"/>
                <a:gd name="T5" fmla="*/ 544 h 544"/>
                <a:gd name="T6" fmla="*/ 72 w 164"/>
                <a:gd name="T7" fmla="*/ 75 h 544"/>
                <a:gd name="T8" fmla="*/ 41 w 164"/>
                <a:gd name="T9" fmla="*/ 134 h 544"/>
                <a:gd name="T10" fmla="*/ 0 w 164"/>
                <a:gd name="T11" fmla="*/ 110 h 544"/>
                <a:gd name="T12" fmla="*/ 63 w 164"/>
                <a:gd name="T13" fmla="*/ 0 h 544"/>
                <a:gd name="T14" fmla="*/ 164 w 164"/>
                <a:gd name="T15" fmla="*/ 0 h 544"/>
                <a:gd name="T16" fmla="*/ 164 w 164"/>
                <a:gd name="T1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544">
                  <a:moveTo>
                    <a:pt x="164" y="0"/>
                  </a:moveTo>
                  <a:lnTo>
                    <a:pt x="164" y="544"/>
                  </a:lnTo>
                  <a:lnTo>
                    <a:pt x="72" y="544"/>
                  </a:lnTo>
                  <a:lnTo>
                    <a:pt x="72" y="75"/>
                  </a:lnTo>
                  <a:lnTo>
                    <a:pt x="41" y="134"/>
                  </a:lnTo>
                  <a:lnTo>
                    <a:pt x="0" y="110"/>
                  </a:lnTo>
                  <a:lnTo>
                    <a:pt x="63" y="0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8861426" y="2008188"/>
              <a:ext cx="382588" cy="863600"/>
            </a:xfrm>
            <a:custGeom>
              <a:avLst/>
              <a:gdLst>
                <a:gd name="T0" fmla="*/ 105 w 110"/>
                <a:gd name="T1" fmla="*/ 98 h 249"/>
                <a:gd name="T2" fmla="*/ 110 w 110"/>
                <a:gd name="T3" fmla="*/ 79 h 249"/>
                <a:gd name="T4" fmla="*/ 110 w 110"/>
                <a:gd name="T5" fmla="*/ 38 h 249"/>
                <a:gd name="T6" fmla="*/ 99 w 110"/>
                <a:gd name="T7" fmla="*/ 11 h 249"/>
                <a:gd name="T8" fmla="*/ 72 w 110"/>
                <a:gd name="T9" fmla="*/ 0 h 249"/>
                <a:gd name="T10" fmla="*/ 38 w 110"/>
                <a:gd name="T11" fmla="*/ 0 h 249"/>
                <a:gd name="T12" fmla="*/ 11 w 110"/>
                <a:gd name="T13" fmla="*/ 11 h 249"/>
                <a:gd name="T14" fmla="*/ 0 w 110"/>
                <a:gd name="T15" fmla="*/ 38 h 249"/>
                <a:gd name="T16" fmla="*/ 0 w 110"/>
                <a:gd name="T17" fmla="*/ 70 h 249"/>
                <a:gd name="T18" fmla="*/ 41 w 110"/>
                <a:gd name="T19" fmla="*/ 70 h 249"/>
                <a:gd name="T20" fmla="*/ 41 w 110"/>
                <a:gd name="T21" fmla="*/ 35 h 249"/>
                <a:gd name="T22" fmla="*/ 69 w 110"/>
                <a:gd name="T23" fmla="*/ 35 h 249"/>
                <a:gd name="T24" fmla="*/ 69 w 110"/>
                <a:gd name="T25" fmla="*/ 91 h 249"/>
                <a:gd name="T26" fmla="*/ 0 w 110"/>
                <a:gd name="T27" fmla="*/ 215 h 249"/>
                <a:gd name="T28" fmla="*/ 0 w 110"/>
                <a:gd name="T29" fmla="*/ 249 h 249"/>
                <a:gd name="T30" fmla="*/ 110 w 110"/>
                <a:gd name="T31" fmla="*/ 249 h 249"/>
                <a:gd name="T32" fmla="*/ 110 w 110"/>
                <a:gd name="T33" fmla="*/ 215 h 249"/>
                <a:gd name="T34" fmla="*/ 40 w 110"/>
                <a:gd name="T35" fmla="*/ 215 h 249"/>
                <a:gd name="T36" fmla="*/ 105 w 110"/>
                <a:gd name="T37" fmla="*/ 9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249">
                  <a:moveTo>
                    <a:pt x="105" y="98"/>
                  </a:moveTo>
                  <a:cubicBezTo>
                    <a:pt x="109" y="92"/>
                    <a:pt x="110" y="86"/>
                    <a:pt x="110" y="7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28"/>
                    <a:pt x="107" y="19"/>
                    <a:pt x="99" y="11"/>
                  </a:cubicBezTo>
                  <a:cubicBezTo>
                    <a:pt x="92" y="4"/>
                    <a:pt x="83" y="0"/>
                    <a:pt x="7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8" y="0"/>
                    <a:pt x="19" y="4"/>
                    <a:pt x="11" y="11"/>
                  </a:cubicBezTo>
                  <a:cubicBezTo>
                    <a:pt x="4" y="19"/>
                    <a:pt x="0" y="28"/>
                    <a:pt x="0" y="3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10" y="215"/>
                    <a:pt x="110" y="215"/>
                    <a:pt x="110" y="215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105" y="98"/>
                    <a:pt x="105" y="98"/>
                    <a:pt x="105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8080376" y="3267075"/>
              <a:ext cx="385763" cy="868363"/>
            </a:xfrm>
            <a:custGeom>
              <a:avLst/>
              <a:gdLst>
                <a:gd name="T0" fmla="*/ 73 w 111"/>
                <a:gd name="T1" fmla="*/ 0 h 250"/>
                <a:gd name="T2" fmla="*/ 100 w 111"/>
                <a:gd name="T3" fmla="*/ 11 h 250"/>
                <a:gd name="T4" fmla="*/ 111 w 111"/>
                <a:gd name="T5" fmla="*/ 38 h 250"/>
                <a:gd name="T6" fmla="*/ 111 w 111"/>
                <a:gd name="T7" fmla="*/ 91 h 250"/>
                <a:gd name="T8" fmla="*/ 105 w 111"/>
                <a:gd name="T9" fmla="*/ 111 h 250"/>
                <a:gd name="T10" fmla="*/ 90 w 111"/>
                <a:gd name="T11" fmla="*/ 125 h 250"/>
                <a:gd name="T12" fmla="*/ 105 w 111"/>
                <a:gd name="T13" fmla="*/ 139 h 250"/>
                <a:gd name="T14" fmla="*/ 111 w 111"/>
                <a:gd name="T15" fmla="*/ 159 h 250"/>
                <a:gd name="T16" fmla="*/ 111 w 111"/>
                <a:gd name="T17" fmla="*/ 211 h 250"/>
                <a:gd name="T18" fmla="*/ 100 w 111"/>
                <a:gd name="T19" fmla="*/ 238 h 250"/>
                <a:gd name="T20" fmla="*/ 73 w 111"/>
                <a:gd name="T21" fmla="*/ 250 h 250"/>
                <a:gd name="T22" fmla="*/ 38 w 111"/>
                <a:gd name="T23" fmla="*/ 250 h 250"/>
                <a:gd name="T24" fmla="*/ 12 w 111"/>
                <a:gd name="T25" fmla="*/ 238 h 250"/>
                <a:gd name="T26" fmla="*/ 0 w 111"/>
                <a:gd name="T27" fmla="*/ 211 h 250"/>
                <a:gd name="T28" fmla="*/ 0 w 111"/>
                <a:gd name="T29" fmla="*/ 180 h 250"/>
                <a:gd name="T30" fmla="*/ 41 w 111"/>
                <a:gd name="T31" fmla="*/ 180 h 250"/>
                <a:gd name="T32" fmla="*/ 41 w 111"/>
                <a:gd name="T33" fmla="*/ 215 h 250"/>
                <a:gd name="T34" fmla="*/ 70 w 111"/>
                <a:gd name="T35" fmla="*/ 215 h 250"/>
                <a:gd name="T36" fmla="*/ 70 w 111"/>
                <a:gd name="T37" fmla="*/ 142 h 250"/>
                <a:gd name="T38" fmla="*/ 41 w 111"/>
                <a:gd name="T39" fmla="*/ 142 h 250"/>
                <a:gd name="T40" fmla="*/ 41 w 111"/>
                <a:gd name="T41" fmla="*/ 107 h 250"/>
                <a:gd name="T42" fmla="*/ 70 w 111"/>
                <a:gd name="T43" fmla="*/ 107 h 250"/>
                <a:gd name="T44" fmla="*/ 70 w 111"/>
                <a:gd name="T45" fmla="*/ 35 h 250"/>
                <a:gd name="T46" fmla="*/ 41 w 111"/>
                <a:gd name="T47" fmla="*/ 35 h 250"/>
                <a:gd name="T48" fmla="*/ 41 w 111"/>
                <a:gd name="T49" fmla="*/ 70 h 250"/>
                <a:gd name="T50" fmla="*/ 0 w 111"/>
                <a:gd name="T51" fmla="*/ 70 h 250"/>
                <a:gd name="T52" fmla="*/ 0 w 111"/>
                <a:gd name="T53" fmla="*/ 38 h 250"/>
                <a:gd name="T54" fmla="*/ 12 w 111"/>
                <a:gd name="T55" fmla="*/ 11 h 250"/>
                <a:gd name="T56" fmla="*/ 38 w 111"/>
                <a:gd name="T57" fmla="*/ 0 h 250"/>
                <a:gd name="T58" fmla="*/ 73 w 111"/>
                <a:gd name="T5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" h="250">
                  <a:moveTo>
                    <a:pt x="73" y="0"/>
                  </a:moveTo>
                  <a:cubicBezTo>
                    <a:pt x="83" y="0"/>
                    <a:pt x="92" y="4"/>
                    <a:pt x="100" y="11"/>
                  </a:cubicBezTo>
                  <a:cubicBezTo>
                    <a:pt x="107" y="19"/>
                    <a:pt x="111" y="28"/>
                    <a:pt x="111" y="38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98"/>
                    <a:pt x="109" y="105"/>
                    <a:pt x="105" y="111"/>
                  </a:cubicBezTo>
                  <a:cubicBezTo>
                    <a:pt x="101" y="117"/>
                    <a:pt x="96" y="122"/>
                    <a:pt x="90" y="125"/>
                  </a:cubicBezTo>
                  <a:cubicBezTo>
                    <a:pt x="96" y="128"/>
                    <a:pt x="101" y="133"/>
                    <a:pt x="105" y="139"/>
                  </a:cubicBezTo>
                  <a:cubicBezTo>
                    <a:pt x="109" y="145"/>
                    <a:pt x="111" y="152"/>
                    <a:pt x="111" y="159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1" y="222"/>
                    <a:pt x="107" y="231"/>
                    <a:pt x="100" y="238"/>
                  </a:cubicBezTo>
                  <a:cubicBezTo>
                    <a:pt x="92" y="246"/>
                    <a:pt x="83" y="250"/>
                    <a:pt x="73" y="250"/>
                  </a:cubicBezTo>
                  <a:cubicBezTo>
                    <a:pt x="38" y="250"/>
                    <a:pt x="38" y="250"/>
                    <a:pt x="38" y="250"/>
                  </a:cubicBezTo>
                  <a:cubicBezTo>
                    <a:pt x="28" y="250"/>
                    <a:pt x="19" y="246"/>
                    <a:pt x="12" y="238"/>
                  </a:cubicBezTo>
                  <a:cubicBezTo>
                    <a:pt x="4" y="231"/>
                    <a:pt x="0" y="222"/>
                    <a:pt x="0" y="211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41" y="180"/>
                    <a:pt x="41" y="180"/>
                    <a:pt x="41" y="180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41" y="142"/>
                    <a:pt x="41" y="142"/>
                    <a:pt x="41" y="142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8"/>
                    <a:pt x="4" y="19"/>
                    <a:pt x="12" y="11"/>
                  </a:cubicBezTo>
                  <a:cubicBezTo>
                    <a:pt x="19" y="4"/>
                    <a:pt x="28" y="0"/>
                    <a:pt x="38" y="0"/>
                  </a:cubicBezTo>
                  <a:cubicBezTo>
                    <a:pt x="73" y="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8861426" y="3267075"/>
              <a:ext cx="441325" cy="865188"/>
            </a:xfrm>
            <a:custGeom>
              <a:avLst/>
              <a:gdLst>
                <a:gd name="T0" fmla="*/ 241 w 278"/>
                <a:gd name="T1" fmla="*/ 0 h 545"/>
                <a:gd name="T2" fmla="*/ 241 w 278"/>
                <a:gd name="T3" fmla="*/ 317 h 545"/>
                <a:gd name="T4" fmla="*/ 278 w 278"/>
                <a:gd name="T5" fmla="*/ 317 h 545"/>
                <a:gd name="T6" fmla="*/ 278 w 278"/>
                <a:gd name="T7" fmla="*/ 394 h 545"/>
                <a:gd name="T8" fmla="*/ 241 w 278"/>
                <a:gd name="T9" fmla="*/ 394 h 545"/>
                <a:gd name="T10" fmla="*/ 241 w 278"/>
                <a:gd name="T11" fmla="*/ 545 h 545"/>
                <a:gd name="T12" fmla="*/ 151 w 278"/>
                <a:gd name="T13" fmla="*/ 545 h 545"/>
                <a:gd name="T14" fmla="*/ 151 w 278"/>
                <a:gd name="T15" fmla="*/ 394 h 545"/>
                <a:gd name="T16" fmla="*/ 0 w 278"/>
                <a:gd name="T17" fmla="*/ 394 h 545"/>
                <a:gd name="T18" fmla="*/ 0 w 278"/>
                <a:gd name="T19" fmla="*/ 317 h 545"/>
                <a:gd name="T20" fmla="*/ 97 w 278"/>
                <a:gd name="T21" fmla="*/ 0 h 545"/>
                <a:gd name="T22" fmla="*/ 241 w 278"/>
                <a:gd name="T23" fmla="*/ 0 h 545"/>
                <a:gd name="T24" fmla="*/ 241 w 278"/>
                <a:gd name="T25" fmla="*/ 0 h 545"/>
                <a:gd name="T26" fmla="*/ 151 w 278"/>
                <a:gd name="T27" fmla="*/ 317 h 545"/>
                <a:gd name="T28" fmla="*/ 151 w 278"/>
                <a:gd name="T29" fmla="*/ 68 h 545"/>
                <a:gd name="T30" fmla="*/ 79 w 278"/>
                <a:gd name="T31" fmla="*/ 317 h 545"/>
                <a:gd name="T32" fmla="*/ 151 w 278"/>
                <a:gd name="T33" fmla="*/ 317 h 545"/>
                <a:gd name="T34" fmla="*/ 151 w 278"/>
                <a:gd name="T35" fmla="*/ 317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8" h="545">
                  <a:moveTo>
                    <a:pt x="241" y="0"/>
                  </a:moveTo>
                  <a:lnTo>
                    <a:pt x="241" y="317"/>
                  </a:lnTo>
                  <a:lnTo>
                    <a:pt x="278" y="317"/>
                  </a:lnTo>
                  <a:lnTo>
                    <a:pt x="278" y="394"/>
                  </a:lnTo>
                  <a:lnTo>
                    <a:pt x="241" y="394"/>
                  </a:lnTo>
                  <a:lnTo>
                    <a:pt x="241" y="545"/>
                  </a:lnTo>
                  <a:lnTo>
                    <a:pt x="151" y="545"/>
                  </a:lnTo>
                  <a:lnTo>
                    <a:pt x="151" y="394"/>
                  </a:lnTo>
                  <a:lnTo>
                    <a:pt x="0" y="394"/>
                  </a:lnTo>
                  <a:lnTo>
                    <a:pt x="0" y="317"/>
                  </a:lnTo>
                  <a:lnTo>
                    <a:pt x="97" y="0"/>
                  </a:lnTo>
                  <a:lnTo>
                    <a:pt x="241" y="0"/>
                  </a:lnTo>
                  <a:lnTo>
                    <a:pt x="241" y="0"/>
                  </a:lnTo>
                  <a:close/>
                  <a:moveTo>
                    <a:pt x="151" y="317"/>
                  </a:moveTo>
                  <a:lnTo>
                    <a:pt x="151" y="68"/>
                  </a:lnTo>
                  <a:lnTo>
                    <a:pt x="79" y="317"/>
                  </a:lnTo>
                  <a:lnTo>
                    <a:pt x="151" y="317"/>
                  </a:lnTo>
                  <a:lnTo>
                    <a:pt x="151" y="3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8047038" y="1266825"/>
              <a:ext cx="454025" cy="523875"/>
            </a:xfrm>
            <a:custGeom>
              <a:avLst/>
              <a:gdLst>
                <a:gd name="T0" fmla="*/ 83 w 131"/>
                <a:gd name="T1" fmla="*/ 130 h 151"/>
                <a:gd name="T2" fmla="*/ 86 w 131"/>
                <a:gd name="T3" fmla="*/ 136 h 151"/>
                <a:gd name="T4" fmla="*/ 48 w 131"/>
                <a:gd name="T5" fmla="*/ 138 h 151"/>
                <a:gd name="T6" fmla="*/ 45 w 131"/>
                <a:gd name="T7" fmla="*/ 132 h 151"/>
                <a:gd name="T8" fmla="*/ 48 w 131"/>
                <a:gd name="T9" fmla="*/ 130 h 151"/>
                <a:gd name="T10" fmla="*/ 78 w 131"/>
                <a:gd name="T11" fmla="*/ 147 h 151"/>
                <a:gd name="T12" fmla="*/ 57 w 131"/>
                <a:gd name="T13" fmla="*/ 151 h 151"/>
                <a:gd name="T14" fmla="*/ 52 w 131"/>
                <a:gd name="T15" fmla="*/ 143 h 151"/>
                <a:gd name="T16" fmla="*/ 65 w 131"/>
                <a:gd name="T17" fmla="*/ 34 h 151"/>
                <a:gd name="T18" fmla="*/ 82 w 131"/>
                <a:gd name="T19" fmla="*/ 125 h 151"/>
                <a:gd name="T20" fmla="*/ 31 w 131"/>
                <a:gd name="T21" fmla="*/ 68 h 151"/>
                <a:gd name="T22" fmla="*/ 65 w 131"/>
                <a:gd name="T23" fmla="*/ 34 h 151"/>
                <a:gd name="T24" fmla="*/ 72 w 131"/>
                <a:gd name="T25" fmla="*/ 41 h 151"/>
                <a:gd name="T26" fmla="*/ 79 w 131"/>
                <a:gd name="T27" fmla="*/ 45 h 151"/>
                <a:gd name="T28" fmla="*/ 71 w 131"/>
                <a:gd name="T29" fmla="*/ 43 h 151"/>
                <a:gd name="T30" fmla="*/ 50 w 131"/>
                <a:gd name="T31" fmla="*/ 53 h 151"/>
                <a:gd name="T32" fmla="*/ 42 w 131"/>
                <a:gd name="T33" fmla="*/ 68 h 151"/>
                <a:gd name="T34" fmla="*/ 40 w 131"/>
                <a:gd name="T35" fmla="*/ 81 h 151"/>
                <a:gd name="T36" fmla="*/ 38 w 131"/>
                <a:gd name="T37" fmla="*/ 74 h 151"/>
                <a:gd name="T38" fmla="*/ 38 w 131"/>
                <a:gd name="T39" fmla="*/ 60 h 151"/>
                <a:gd name="T40" fmla="*/ 47 w 131"/>
                <a:gd name="T41" fmla="*/ 47 h 151"/>
                <a:gd name="T42" fmla="*/ 65 w 131"/>
                <a:gd name="T43" fmla="*/ 40 h 151"/>
                <a:gd name="T44" fmla="*/ 70 w 131"/>
                <a:gd name="T45" fmla="*/ 40 h 151"/>
                <a:gd name="T46" fmla="*/ 70 w 131"/>
                <a:gd name="T47" fmla="*/ 0 h 151"/>
                <a:gd name="T48" fmla="*/ 66 w 131"/>
                <a:gd name="T49" fmla="*/ 23 h 151"/>
                <a:gd name="T50" fmla="*/ 62 w 131"/>
                <a:gd name="T51" fmla="*/ 0 h 151"/>
                <a:gd name="T52" fmla="*/ 115 w 131"/>
                <a:gd name="T53" fmla="*/ 22 h 151"/>
                <a:gd name="T54" fmla="*/ 93 w 131"/>
                <a:gd name="T55" fmla="*/ 32 h 151"/>
                <a:gd name="T56" fmla="*/ 34 w 131"/>
                <a:gd name="T57" fmla="*/ 102 h 151"/>
                <a:gd name="T58" fmla="*/ 17 w 131"/>
                <a:gd name="T59" fmla="*/ 108 h 151"/>
                <a:gd name="T60" fmla="*/ 34 w 131"/>
                <a:gd name="T61" fmla="*/ 102 h 151"/>
                <a:gd name="T62" fmla="*/ 22 w 131"/>
                <a:gd name="T63" fmla="*/ 16 h 151"/>
                <a:gd name="T64" fmla="*/ 32 w 131"/>
                <a:gd name="T65" fmla="*/ 37 h 151"/>
                <a:gd name="T66" fmla="*/ 22 w 131"/>
                <a:gd name="T67" fmla="*/ 16 h 151"/>
                <a:gd name="T68" fmla="*/ 109 w 131"/>
                <a:gd name="T69" fmla="*/ 114 h 151"/>
                <a:gd name="T70" fmla="*/ 102 w 131"/>
                <a:gd name="T71" fmla="*/ 96 h 151"/>
                <a:gd name="T72" fmla="*/ 97 w 131"/>
                <a:gd name="T73" fmla="*/ 102 h 151"/>
                <a:gd name="T74" fmla="*/ 131 w 131"/>
                <a:gd name="T75" fmla="*/ 69 h 151"/>
                <a:gd name="T76" fmla="*/ 112 w 131"/>
                <a:gd name="T77" fmla="*/ 68 h 151"/>
                <a:gd name="T78" fmla="*/ 131 w 131"/>
                <a:gd name="T79" fmla="*/ 61 h 151"/>
                <a:gd name="T80" fmla="*/ 0 w 131"/>
                <a:gd name="T81" fmla="*/ 69 h 151"/>
                <a:gd name="T82" fmla="*/ 20 w 131"/>
                <a:gd name="T83" fmla="*/ 61 h 151"/>
                <a:gd name="T84" fmla="*/ 20 w 131"/>
                <a:gd name="T85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1" h="151">
                  <a:moveTo>
                    <a:pt x="48" y="130"/>
                  </a:moveTo>
                  <a:cubicBezTo>
                    <a:pt x="83" y="130"/>
                    <a:pt x="83" y="130"/>
                    <a:pt x="83" y="130"/>
                  </a:cubicBezTo>
                  <a:cubicBezTo>
                    <a:pt x="84" y="130"/>
                    <a:pt x="86" y="131"/>
                    <a:pt x="86" y="132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6" y="137"/>
                    <a:pt x="84" y="138"/>
                    <a:pt x="83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6" y="138"/>
                    <a:pt x="45" y="137"/>
                    <a:pt x="45" y="136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131"/>
                    <a:pt x="46" y="130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lose/>
                  <a:moveTo>
                    <a:pt x="78" y="143"/>
                  </a:moveTo>
                  <a:cubicBezTo>
                    <a:pt x="78" y="147"/>
                    <a:pt x="78" y="147"/>
                    <a:pt x="78" y="147"/>
                  </a:cubicBezTo>
                  <a:cubicBezTo>
                    <a:pt x="78" y="149"/>
                    <a:pt x="76" y="151"/>
                    <a:pt x="74" y="151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4" y="151"/>
                    <a:pt x="52" y="149"/>
                    <a:pt x="52" y="147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78" y="143"/>
                    <a:pt x="78" y="143"/>
                    <a:pt x="78" y="143"/>
                  </a:cubicBezTo>
                  <a:close/>
                  <a:moveTo>
                    <a:pt x="65" y="34"/>
                  </a:moveTo>
                  <a:cubicBezTo>
                    <a:pt x="84" y="34"/>
                    <a:pt x="99" y="49"/>
                    <a:pt x="99" y="68"/>
                  </a:cubicBezTo>
                  <a:cubicBezTo>
                    <a:pt x="99" y="89"/>
                    <a:pt x="82" y="94"/>
                    <a:pt x="82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94"/>
                    <a:pt x="31" y="89"/>
                    <a:pt x="31" y="68"/>
                  </a:cubicBezTo>
                  <a:cubicBezTo>
                    <a:pt x="31" y="49"/>
                    <a:pt x="47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0" y="40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6" y="42"/>
                    <a:pt x="80" y="44"/>
                    <a:pt x="83" y="46"/>
                  </a:cubicBezTo>
                  <a:cubicBezTo>
                    <a:pt x="82" y="46"/>
                    <a:pt x="80" y="45"/>
                    <a:pt x="79" y="45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4" y="44"/>
                    <a:pt x="73" y="44"/>
                    <a:pt x="71" y="43"/>
                  </a:cubicBezTo>
                  <a:cubicBezTo>
                    <a:pt x="69" y="44"/>
                    <a:pt x="66" y="44"/>
                    <a:pt x="64" y="45"/>
                  </a:cubicBezTo>
                  <a:cubicBezTo>
                    <a:pt x="59" y="46"/>
                    <a:pt x="54" y="49"/>
                    <a:pt x="50" y="53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5" y="59"/>
                    <a:pt x="43" y="63"/>
                    <a:pt x="42" y="68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0" y="75"/>
                    <a:pt x="40" y="78"/>
                    <a:pt x="40" y="81"/>
                  </a:cubicBezTo>
                  <a:cubicBezTo>
                    <a:pt x="40" y="80"/>
                    <a:pt x="39" y="78"/>
                    <a:pt x="38" y="77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0"/>
                    <a:pt x="37" y="66"/>
                    <a:pt x="38" y="62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56"/>
                    <a:pt x="42" y="53"/>
                    <a:pt x="45" y="49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50" y="44"/>
                    <a:pt x="54" y="42"/>
                    <a:pt x="58" y="41"/>
                  </a:cubicBezTo>
                  <a:cubicBezTo>
                    <a:pt x="61" y="40"/>
                    <a:pt x="63" y="40"/>
                    <a:pt x="65" y="40"/>
                  </a:cubicBezTo>
                  <a:cubicBezTo>
                    <a:pt x="67" y="40"/>
                    <a:pt x="68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6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4" y="23"/>
                    <a:pt x="63" y="23"/>
                    <a:pt x="62" y="23"/>
                  </a:cubicBezTo>
                  <a:cubicBezTo>
                    <a:pt x="62" y="0"/>
                    <a:pt x="62" y="0"/>
                    <a:pt x="62" y="0"/>
                  </a:cubicBezTo>
                  <a:close/>
                  <a:moveTo>
                    <a:pt x="109" y="16"/>
                  </a:moveTo>
                  <a:cubicBezTo>
                    <a:pt x="115" y="22"/>
                    <a:pt x="115" y="22"/>
                    <a:pt x="115" y="22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7" y="35"/>
                    <a:pt x="95" y="33"/>
                    <a:pt x="93" y="32"/>
                  </a:cubicBezTo>
                  <a:cubicBezTo>
                    <a:pt x="109" y="16"/>
                    <a:pt x="109" y="16"/>
                    <a:pt x="109" y="16"/>
                  </a:cubicBezTo>
                  <a:close/>
                  <a:moveTo>
                    <a:pt x="34" y="102"/>
                  </a:moveTo>
                  <a:cubicBezTo>
                    <a:pt x="22" y="114"/>
                    <a:pt x="22" y="114"/>
                    <a:pt x="22" y="114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31" y="98"/>
                    <a:pt x="32" y="100"/>
                    <a:pt x="34" y="102"/>
                  </a:cubicBezTo>
                  <a:cubicBezTo>
                    <a:pt x="34" y="102"/>
                    <a:pt x="34" y="102"/>
                    <a:pt x="34" y="102"/>
                  </a:cubicBezTo>
                  <a:close/>
                  <a:moveTo>
                    <a:pt x="22" y="16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4" y="35"/>
                    <a:pt x="36" y="33"/>
                    <a:pt x="38" y="32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97" y="102"/>
                  </a:moveTo>
                  <a:cubicBezTo>
                    <a:pt x="109" y="114"/>
                    <a:pt x="109" y="114"/>
                    <a:pt x="109" y="114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1" y="98"/>
                    <a:pt x="99" y="100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lose/>
                  <a:moveTo>
                    <a:pt x="131" y="61"/>
                  </a:moveTo>
                  <a:cubicBezTo>
                    <a:pt x="131" y="69"/>
                    <a:pt x="131" y="69"/>
                    <a:pt x="131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69"/>
                    <a:pt x="112" y="68"/>
                    <a:pt x="112" y="68"/>
                  </a:cubicBezTo>
                  <a:cubicBezTo>
                    <a:pt x="112" y="66"/>
                    <a:pt x="111" y="63"/>
                    <a:pt x="111" y="61"/>
                  </a:cubicBezTo>
                  <a:cubicBezTo>
                    <a:pt x="131" y="61"/>
                    <a:pt x="131" y="61"/>
                    <a:pt x="131" y="61"/>
                  </a:cubicBezTo>
                  <a:close/>
                  <a:moveTo>
                    <a:pt x="2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3"/>
                    <a:pt x="20" y="66"/>
                    <a:pt x="20" y="68"/>
                  </a:cubicBezTo>
                  <a:cubicBezTo>
                    <a:pt x="20" y="68"/>
                    <a:pt x="20" y="69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5"/>
            <p:cNvSpPr>
              <a:spLocks noEditPoints="1"/>
            </p:cNvSpPr>
            <p:nvPr/>
          </p:nvSpPr>
          <p:spPr bwMode="auto">
            <a:xfrm>
              <a:off x="8837613" y="1370013"/>
              <a:ext cx="433388" cy="339725"/>
            </a:xfrm>
            <a:custGeom>
              <a:avLst/>
              <a:gdLst>
                <a:gd name="T0" fmla="*/ 125 w 125"/>
                <a:gd name="T1" fmla="*/ 54 h 98"/>
                <a:gd name="T2" fmla="*/ 125 w 125"/>
                <a:gd name="T3" fmla="*/ 91 h 98"/>
                <a:gd name="T4" fmla="*/ 118 w 125"/>
                <a:gd name="T5" fmla="*/ 98 h 98"/>
                <a:gd name="T6" fmla="*/ 6 w 125"/>
                <a:gd name="T7" fmla="*/ 98 h 98"/>
                <a:gd name="T8" fmla="*/ 0 w 125"/>
                <a:gd name="T9" fmla="*/ 91 h 98"/>
                <a:gd name="T10" fmla="*/ 0 w 125"/>
                <a:gd name="T11" fmla="*/ 54 h 98"/>
                <a:gd name="T12" fmla="*/ 55 w 125"/>
                <a:gd name="T13" fmla="*/ 54 h 98"/>
                <a:gd name="T14" fmla="*/ 55 w 125"/>
                <a:gd name="T15" fmla="*/ 62 h 98"/>
                <a:gd name="T16" fmla="*/ 59 w 125"/>
                <a:gd name="T17" fmla="*/ 66 h 98"/>
                <a:gd name="T18" fmla="*/ 66 w 125"/>
                <a:gd name="T19" fmla="*/ 66 h 98"/>
                <a:gd name="T20" fmla="*/ 69 w 125"/>
                <a:gd name="T21" fmla="*/ 62 h 98"/>
                <a:gd name="T22" fmla="*/ 69 w 125"/>
                <a:gd name="T23" fmla="*/ 54 h 98"/>
                <a:gd name="T24" fmla="*/ 125 w 125"/>
                <a:gd name="T25" fmla="*/ 54 h 98"/>
                <a:gd name="T26" fmla="*/ 50 w 125"/>
                <a:gd name="T27" fmla="*/ 19 h 98"/>
                <a:gd name="T28" fmla="*/ 75 w 125"/>
                <a:gd name="T29" fmla="*/ 19 h 98"/>
                <a:gd name="T30" fmla="*/ 75 w 125"/>
                <a:gd name="T31" fmla="*/ 11 h 98"/>
                <a:gd name="T32" fmla="*/ 72 w 125"/>
                <a:gd name="T33" fmla="*/ 8 h 98"/>
                <a:gd name="T34" fmla="*/ 53 w 125"/>
                <a:gd name="T35" fmla="*/ 8 h 98"/>
                <a:gd name="T36" fmla="*/ 50 w 125"/>
                <a:gd name="T37" fmla="*/ 11 h 98"/>
                <a:gd name="T38" fmla="*/ 50 w 125"/>
                <a:gd name="T39" fmla="*/ 19 h 98"/>
                <a:gd name="T40" fmla="*/ 6 w 125"/>
                <a:gd name="T41" fmla="*/ 19 h 98"/>
                <a:gd name="T42" fmla="*/ 43 w 125"/>
                <a:gd name="T43" fmla="*/ 19 h 98"/>
                <a:gd name="T44" fmla="*/ 43 w 125"/>
                <a:gd name="T45" fmla="*/ 11 h 98"/>
                <a:gd name="T46" fmla="*/ 53 w 125"/>
                <a:gd name="T47" fmla="*/ 0 h 98"/>
                <a:gd name="T48" fmla="*/ 72 w 125"/>
                <a:gd name="T49" fmla="*/ 0 h 98"/>
                <a:gd name="T50" fmla="*/ 82 w 125"/>
                <a:gd name="T51" fmla="*/ 11 h 98"/>
                <a:gd name="T52" fmla="*/ 82 w 125"/>
                <a:gd name="T53" fmla="*/ 19 h 98"/>
                <a:gd name="T54" fmla="*/ 118 w 125"/>
                <a:gd name="T55" fmla="*/ 19 h 98"/>
                <a:gd name="T56" fmla="*/ 125 w 125"/>
                <a:gd name="T57" fmla="*/ 26 h 98"/>
                <a:gd name="T58" fmla="*/ 125 w 125"/>
                <a:gd name="T59" fmla="*/ 47 h 98"/>
                <a:gd name="T60" fmla="*/ 0 w 125"/>
                <a:gd name="T61" fmla="*/ 47 h 98"/>
                <a:gd name="T62" fmla="*/ 0 w 125"/>
                <a:gd name="T63" fmla="*/ 26 h 98"/>
                <a:gd name="T64" fmla="*/ 6 w 125"/>
                <a:gd name="T65" fmla="*/ 19 h 98"/>
                <a:gd name="T66" fmla="*/ 6 w 125"/>
                <a:gd name="T67" fmla="*/ 1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5" h="98">
                  <a:moveTo>
                    <a:pt x="125" y="54"/>
                  </a:moveTo>
                  <a:cubicBezTo>
                    <a:pt x="125" y="91"/>
                    <a:pt x="125" y="91"/>
                    <a:pt x="125" y="91"/>
                  </a:cubicBezTo>
                  <a:cubicBezTo>
                    <a:pt x="125" y="95"/>
                    <a:pt x="122" y="98"/>
                    <a:pt x="118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3" y="98"/>
                    <a:pt x="0" y="95"/>
                    <a:pt x="0" y="9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5" y="64"/>
                    <a:pt x="57" y="66"/>
                    <a:pt x="59" y="66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8" y="66"/>
                    <a:pt x="69" y="64"/>
                    <a:pt x="69" y="6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125" y="54"/>
                    <a:pt x="125" y="54"/>
                    <a:pt x="125" y="54"/>
                  </a:cubicBezTo>
                  <a:close/>
                  <a:moveTo>
                    <a:pt x="50" y="19"/>
                  </a:moveTo>
                  <a:cubicBezTo>
                    <a:pt x="75" y="19"/>
                    <a:pt x="75" y="19"/>
                    <a:pt x="75" y="19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9"/>
                    <a:pt x="73" y="8"/>
                    <a:pt x="7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1" y="8"/>
                    <a:pt x="50" y="9"/>
                    <a:pt x="50" y="11"/>
                  </a:cubicBezTo>
                  <a:cubicBezTo>
                    <a:pt x="50" y="19"/>
                    <a:pt x="50" y="19"/>
                    <a:pt x="50" y="19"/>
                  </a:cubicBezTo>
                  <a:close/>
                  <a:moveTo>
                    <a:pt x="6" y="19"/>
                  </a:moveTo>
                  <a:cubicBezTo>
                    <a:pt x="43" y="19"/>
                    <a:pt x="43" y="19"/>
                    <a:pt x="43" y="19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5"/>
                    <a:pt x="47" y="0"/>
                    <a:pt x="5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7" y="0"/>
                    <a:pt x="82" y="5"/>
                    <a:pt x="82" y="1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22" y="19"/>
                    <a:pt x="125" y="22"/>
                    <a:pt x="125" y="26"/>
                  </a:cubicBezTo>
                  <a:cubicBezTo>
                    <a:pt x="125" y="47"/>
                    <a:pt x="125" y="47"/>
                    <a:pt x="125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2"/>
                    <a:pt x="3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6"/>
            <p:cNvSpPr>
              <a:spLocks noEditPoints="1"/>
            </p:cNvSpPr>
            <p:nvPr/>
          </p:nvSpPr>
          <p:spPr bwMode="auto">
            <a:xfrm>
              <a:off x="8042276" y="4381500"/>
              <a:ext cx="496888" cy="500063"/>
            </a:xfrm>
            <a:custGeom>
              <a:avLst/>
              <a:gdLst>
                <a:gd name="T0" fmla="*/ 84 w 143"/>
                <a:gd name="T1" fmla="*/ 45 h 144"/>
                <a:gd name="T2" fmla="*/ 70 w 143"/>
                <a:gd name="T3" fmla="*/ 47 h 144"/>
                <a:gd name="T4" fmla="*/ 75 w 143"/>
                <a:gd name="T5" fmla="*/ 64 h 144"/>
                <a:gd name="T6" fmla="*/ 105 w 143"/>
                <a:gd name="T7" fmla="*/ 18 h 144"/>
                <a:gd name="T8" fmla="*/ 125 w 143"/>
                <a:gd name="T9" fmla="*/ 19 h 144"/>
                <a:gd name="T10" fmla="*/ 125 w 143"/>
                <a:gd name="T11" fmla="*/ 39 h 144"/>
                <a:gd name="T12" fmla="*/ 80 w 143"/>
                <a:gd name="T13" fmla="*/ 68 h 144"/>
                <a:gd name="T14" fmla="*/ 96 w 143"/>
                <a:gd name="T15" fmla="*/ 74 h 144"/>
                <a:gd name="T16" fmla="*/ 99 w 143"/>
                <a:gd name="T17" fmla="*/ 59 h 144"/>
                <a:gd name="T18" fmla="*/ 117 w 143"/>
                <a:gd name="T19" fmla="*/ 74 h 144"/>
                <a:gd name="T20" fmla="*/ 114 w 143"/>
                <a:gd name="T21" fmla="*/ 44 h 144"/>
                <a:gd name="T22" fmla="*/ 124 w 143"/>
                <a:gd name="T23" fmla="*/ 74 h 144"/>
                <a:gd name="T24" fmla="*/ 133 w 143"/>
                <a:gd name="T25" fmla="*/ 81 h 144"/>
                <a:gd name="T26" fmla="*/ 70 w 143"/>
                <a:gd name="T27" fmla="*/ 135 h 144"/>
                <a:gd name="T28" fmla="*/ 63 w 143"/>
                <a:gd name="T29" fmla="*/ 144 h 144"/>
                <a:gd name="T30" fmla="*/ 9 w 143"/>
                <a:gd name="T31" fmla="*/ 81 h 144"/>
                <a:gd name="T32" fmla="*/ 0 w 143"/>
                <a:gd name="T33" fmla="*/ 74 h 144"/>
                <a:gd name="T34" fmla="*/ 63 w 143"/>
                <a:gd name="T35" fmla="*/ 20 h 144"/>
                <a:gd name="T36" fmla="*/ 70 w 143"/>
                <a:gd name="T37" fmla="*/ 10 h 144"/>
                <a:gd name="T38" fmla="*/ 99 w 143"/>
                <a:gd name="T39" fmla="*/ 30 h 144"/>
                <a:gd name="T40" fmla="*/ 94 w 143"/>
                <a:gd name="T41" fmla="*/ 35 h 144"/>
                <a:gd name="T42" fmla="*/ 70 w 143"/>
                <a:gd name="T43" fmla="*/ 40 h 144"/>
                <a:gd name="T44" fmla="*/ 70 w 143"/>
                <a:gd name="T45" fmla="*/ 93 h 144"/>
                <a:gd name="T46" fmla="*/ 96 w 143"/>
                <a:gd name="T47" fmla="*/ 81 h 144"/>
                <a:gd name="T48" fmla="*/ 63 w 143"/>
                <a:gd name="T49" fmla="*/ 93 h 144"/>
                <a:gd name="T50" fmla="*/ 37 w 143"/>
                <a:gd name="T51" fmla="*/ 81 h 144"/>
                <a:gd name="T52" fmla="*/ 63 w 143"/>
                <a:gd name="T53" fmla="*/ 93 h 144"/>
                <a:gd name="T54" fmla="*/ 63 w 143"/>
                <a:gd name="T55" fmla="*/ 61 h 144"/>
                <a:gd name="T56" fmla="*/ 37 w 143"/>
                <a:gd name="T57" fmla="*/ 74 h 144"/>
                <a:gd name="T58" fmla="*/ 63 w 143"/>
                <a:gd name="T59" fmla="*/ 27 h 144"/>
                <a:gd name="T60" fmla="*/ 30 w 143"/>
                <a:gd name="T61" fmla="*/ 74 h 144"/>
                <a:gd name="T62" fmla="*/ 63 w 143"/>
                <a:gd name="T63" fmla="*/ 27 h 144"/>
                <a:gd name="T64" fmla="*/ 63 w 143"/>
                <a:gd name="T65" fmla="*/ 114 h 144"/>
                <a:gd name="T66" fmla="*/ 16 w 143"/>
                <a:gd name="T67" fmla="*/ 81 h 144"/>
                <a:gd name="T68" fmla="*/ 70 w 143"/>
                <a:gd name="T69" fmla="*/ 114 h 144"/>
                <a:gd name="T70" fmla="*/ 117 w 143"/>
                <a:gd name="T71" fmla="*/ 81 h 144"/>
                <a:gd name="T72" fmla="*/ 70 w 143"/>
                <a:gd name="T73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" h="144">
                  <a:moveTo>
                    <a:pt x="70" y="40"/>
                  </a:moveTo>
                  <a:cubicBezTo>
                    <a:pt x="75" y="41"/>
                    <a:pt x="80" y="42"/>
                    <a:pt x="84" y="45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6" y="49"/>
                    <a:pt x="73" y="48"/>
                    <a:pt x="70" y="4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2" y="62"/>
                    <a:pt x="74" y="63"/>
                    <a:pt x="75" y="64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70"/>
                    <a:pt x="82" y="72"/>
                    <a:pt x="82" y="74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0"/>
                    <a:pt x="95" y="67"/>
                    <a:pt x="94" y="65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1" y="64"/>
                    <a:pt x="103" y="69"/>
                    <a:pt x="103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65"/>
                    <a:pt x="114" y="56"/>
                    <a:pt x="109" y="49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20" y="53"/>
                    <a:pt x="123" y="63"/>
                    <a:pt x="124" y="74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2" y="110"/>
                    <a:pt x="99" y="133"/>
                    <a:pt x="70" y="135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34" y="133"/>
                    <a:pt x="11" y="110"/>
                    <a:pt x="9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1" y="45"/>
                    <a:pt x="34" y="21"/>
                    <a:pt x="63" y="2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1" y="20"/>
                    <a:pt x="91" y="24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87" y="30"/>
                    <a:pt x="79" y="27"/>
                    <a:pt x="70" y="27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82" y="81"/>
                  </a:moveTo>
                  <a:cubicBezTo>
                    <a:pt x="81" y="87"/>
                    <a:pt x="76" y="92"/>
                    <a:pt x="70" y="93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84" y="105"/>
                    <a:pt x="95" y="94"/>
                    <a:pt x="96" y="81"/>
                  </a:cubicBezTo>
                  <a:cubicBezTo>
                    <a:pt x="82" y="81"/>
                    <a:pt x="82" y="81"/>
                    <a:pt x="82" y="81"/>
                  </a:cubicBezTo>
                  <a:close/>
                  <a:moveTo>
                    <a:pt x="63" y="93"/>
                  </a:moveTo>
                  <a:cubicBezTo>
                    <a:pt x="57" y="92"/>
                    <a:pt x="52" y="87"/>
                    <a:pt x="51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94"/>
                    <a:pt x="49" y="105"/>
                    <a:pt x="63" y="107"/>
                  </a:cubicBezTo>
                  <a:cubicBezTo>
                    <a:pt x="63" y="93"/>
                    <a:pt x="63" y="93"/>
                    <a:pt x="63" y="93"/>
                  </a:cubicBezTo>
                  <a:close/>
                  <a:moveTo>
                    <a:pt x="51" y="74"/>
                  </a:moveTo>
                  <a:cubicBezTo>
                    <a:pt x="52" y="68"/>
                    <a:pt x="57" y="63"/>
                    <a:pt x="63" y="61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49" y="49"/>
                    <a:pt x="38" y="60"/>
                    <a:pt x="37" y="74"/>
                  </a:cubicBezTo>
                  <a:cubicBezTo>
                    <a:pt x="51" y="74"/>
                    <a:pt x="51" y="74"/>
                    <a:pt x="51" y="74"/>
                  </a:cubicBezTo>
                  <a:close/>
                  <a:moveTo>
                    <a:pt x="63" y="27"/>
                  </a:moveTo>
                  <a:cubicBezTo>
                    <a:pt x="38" y="28"/>
                    <a:pt x="18" y="49"/>
                    <a:pt x="16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56"/>
                    <a:pt x="45" y="42"/>
                    <a:pt x="63" y="40"/>
                  </a:cubicBezTo>
                  <a:cubicBezTo>
                    <a:pt x="63" y="27"/>
                    <a:pt x="63" y="27"/>
                    <a:pt x="63" y="27"/>
                  </a:cubicBezTo>
                  <a:close/>
                  <a:moveTo>
                    <a:pt x="63" y="128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45" y="112"/>
                    <a:pt x="31" y="98"/>
                    <a:pt x="3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8" y="106"/>
                    <a:pt x="38" y="126"/>
                    <a:pt x="63" y="128"/>
                  </a:cubicBezTo>
                  <a:close/>
                  <a:moveTo>
                    <a:pt x="70" y="114"/>
                  </a:moveTo>
                  <a:cubicBezTo>
                    <a:pt x="70" y="128"/>
                    <a:pt x="70" y="128"/>
                    <a:pt x="70" y="128"/>
                  </a:cubicBezTo>
                  <a:cubicBezTo>
                    <a:pt x="95" y="126"/>
                    <a:pt x="115" y="106"/>
                    <a:pt x="117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2" y="98"/>
                    <a:pt x="88" y="112"/>
                    <a:pt x="70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8893176" y="4381500"/>
              <a:ext cx="319088" cy="530225"/>
            </a:xfrm>
            <a:custGeom>
              <a:avLst/>
              <a:gdLst>
                <a:gd name="T0" fmla="*/ 46 w 92"/>
                <a:gd name="T1" fmla="*/ 70 h 153"/>
                <a:gd name="T2" fmla="*/ 88 w 92"/>
                <a:gd name="T3" fmla="*/ 111 h 153"/>
                <a:gd name="T4" fmla="*/ 46 w 92"/>
                <a:gd name="T5" fmla="*/ 153 h 153"/>
                <a:gd name="T6" fmla="*/ 4 w 92"/>
                <a:gd name="T7" fmla="*/ 111 h 153"/>
                <a:gd name="T8" fmla="*/ 46 w 92"/>
                <a:gd name="T9" fmla="*/ 70 h 153"/>
                <a:gd name="T10" fmla="*/ 46 w 92"/>
                <a:gd name="T11" fmla="*/ 70 h 153"/>
                <a:gd name="T12" fmla="*/ 46 w 92"/>
                <a:gd name="T13" fmla="*/ 79 h 153"/>
                <a:gd name="T14" fmla="*/ 78 w 92"/>
                <a:gd name="T15" fmla="*/ 111 h 153"/>
                <a:gd name="T16" fmla="*/ 46 w 92"/>
                <a:gd name="T17" fmla="*/ 143 h 153"/>
                <a:gd name="T18" fmla="*/ 14 w 92"/>
                <a:gd name="T19" fmla="*/ 111 h 153"/>
                <a:gd name="T20" fmla="*/ 46 w 92"/>
                <a:gd name="T21" fmla="*/ 79 h 153"/>
                <a:gd name="T22" fmla="*/ 46 w 92"/>
                <a:gd name="T23" fmla="*/ 79 h 153"/>
                <a:gd name="T24" fmla="*/ 46 w 92"/>
                <a:gd name="T25" fmla="*/ 81 h 153"/>
                <a:gd name="T26" fmla="*/ 53 w 92"/>
                <a:gd name="T27" fmla="*/ 102 h 153"/>
                <a:gd name="T28" fmla="*/ 75 w 92"/>
                <a:gd name="T29" fmla="*/ 102 h 153"/>
                <a:gd name="T30" fmla="*/ 57 w 92"/>
                <a:gd name="T31" fmla="*/ 115 h 153"/>
                <a:gd name="T32" fmla="*/ 64 w 92"/>
                <a:gd name="T33" fmla="*/ 136 h 153"/>
                <a:gd name="T34" fmla="*/ 46 w 92"/>
                <a:gd name="T35" fmla="*/ 123 h 153"/>
                <a:gd name="T36" fmla="*/ 28 w 92"/>
                <a:gd name="T37" fmla="*/ 136 h 153"/>
                <a:gd name="T38" fmla="*/ 35 w 92"/>
                <a:gd name="T39" fmla="*/ 115 h 153"/>
                <a:gd name="T40" fmla="*/ 17 w 92"/>
                <a:gd name="T41" fmla="*/ 102 h 153"/>
                <a:gd name="T42" fmla="*/ 39 w 92"/>
                <a:gd name="T43" fmla="*/ 102 h 153"/>
                <a:gd name="T44" fmla="*/ 46 w 92"/>
                <a:gd name="T45" fmla="*/ 81 h 153"/>
                <a:gd name="T46" fmla="*/ 0 w 92"/>
                <a:gd name="T47" fmla="*/ 0 h 153"/>
                <a:gd name="T48" fmla="*/ 15 w 92"/>
                <a:gd name="T49" fmla="*/ 0 h 153"/>
                <a:gd name="T50" fmla="*/ 15 w 92"/>
                <a:gd name="T51" fmla="*/ 45 h 153"/>
                <a:gd name="T52" fmla="*/ 0 w 92"/>
                <a:gd name="T53" fmla="*/ 34 h 153"/>
                <a:gd name="T54" fmla="*/ 0 w 92"/>
                <a:gd name="T55" fmla="*/ 0 h 153"/>
                <a:gd name="T56" fmla="*/ 25 w 92"/>
                <a:gd name="T57" fmla="*/ 0 h 153"/>
                <a:gd name="T58" fmla="*/ 67 w 92"/>
                <a:gd name="T59" fmla="*/ 0 h 153"/>
                <a:gd name="T60" fmla="*/ 67 w 92"/>
                <a:gd name="T61" fmla="*/ 53 h 153"/>
                <a:gd name="T62" fmla="*/ 46 w 92"/>
                <a:gd name="T63" fmla="*/ 70 h 153"/>
                <a:gd name="T64" fmla="*/ 25 w 92"/>
                <a:gd name="T65" fmla="*/ 53 h 153"/>
                <a:gd name="T66" fmla="*/ 25 w 92"/>
                <a:gd name="T67" fmla="*/ 0 h 153"/>
                <a:gd name="T68" fmla="*/ 77 w 92"/>
                <a:gd name="T69" fmla="*/ 0 h 153"/>
                <a:gd name="T70" fmla="*/ 92 w 92"/>
                <a:gd name="T71" fmla="*/ 0 h 153"/>
                <a:gd name="T72" fmla="*/ 92 w 92"/>
                <a:gd name="T73" fmla="*/ 34 h 153"/>
                <a:gd name="T74" fmla="*/ 77 w 92"/>
                <a:gd name="T75" fmla="*/ 45 h 153"/>
                <a:gd name="T76" fmla="*/ 77 w 92"/>
                <a:gd name="T7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" h="153">
                  <a:moveTo>
                    <a:pt x="46" y="70"/>
                  </a:moveTo>
                  <a:cubicBezTo>
                    <a:pt x="69" y="70"/>
                    <a:pt x="88" y="88"/>
                    <a:pt x="88" y="111"/>
                  </a:cubicBezTo>
                  <a:cubicBezTo>
                    <a:pt x="88" y="134"/>
                    <a:pt x="69" y="153"/>
                    <a:pt x="46" y="153"/>
                  </a:cubicBezTo>
                  <a:cubicBezTo>
                    <a:pt x="23" y="153"/>
                    <a:pt x="4" y="134"/>
                    <a:pt x="4" y="111"/>
                  </a:cubicBezTo>
                  <a:cubicBezTo>
                    <a:pt x="4" y="88"/>
                    <a:pt x="23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lose/>
                  <a:moveTo>
                    <a:pt x="46" y="79"/>
                  </a:moveTo>
                  <a:cubicBezTo>
                    <a:pt x="64" y="79"/>
                    <a:pt x="78" y="94"/>
                    <a:pt x="78" y="111"/>
                  </a:cubicBezTo>
                  <a:cubicBezTo>
                    <a:pt x="78" y="129"/>
                    <a:pt x="64" y="143"/>
                    <a:pt x="46" y="143"/>
                  </a:cubicBezTo>
                  <a:cubicBezTo>
                    <a:pt x="29" y="143"/>
                    <a:pt x="14" y="129"/>
                    <a:pt x="14" y="111"/>
                  </a:cubicBezTo>
                  <a:cubicBezTo>
                    <a:pt x="14" y="94"/>
                    <a:pt x="29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lose/>
                  <a:moveTo>
                    <a:pt x="46" y="81"/>
                  </a:moveTo>
                  <a:cubicBezTo>
                    <a:pt x="53" y="102"/>
                    <a:pt x="53" y="102"/>
                    <a:pt x="53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46" y="81"/>
                    <a:pt x="46" y="81"/>
                    <a:pt x="46" y="81"/>
                  </a:cubicBezTo>
                  <a:close/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77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602828" y="4090500"/>
            <a:ext cx="2902372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352740" y="4084316"/>
            <a:ext cx="2902372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31952" y="2725032"/>
            <a:ext cx="3187377" cy="1108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pingfang SC" charset="-122"/>
              </a:rPr>
              <a:t>如果</a:t>
            </a:r>
            <a:r>
              <a:rPr lang="en-US" altLang="zh-CN" sz="1400" dirty="0">
                <a:solidFill>
                  <a:srgbClr val="333333"/>
                </a:solidFill>
                <a:latin typeface="pingfang SC" charset="-122"/>
              </a:rPr>
              <a:t>NLP</a:t>
            </a:r>
            <a:r>
              <a:rPr lang="zh-CN" altLang="en-US" sz="1400" dirty="0">
                <a:solidFill>
                  <a:srgbClr val="333333"/>
                </a:solidFill>
                <a:latin typeface="pingfang SC" charset="-122"/>
              </a:rPr>
              <a:t>任务偏向在语言本身中就包含答案，而不特别依赖文本外的其它特征，往往应用</a:t>
            </a:r>
            <a:r>
              <a:rPr lang="en-US" altLang="zh-CN" sz="1400" dirty="0">
                <a:solidFill>
                  <a:srgbClr val="333333"/>
                </a:solidFill>
                <a:latin typeface="pingfang SC" charset="-122"/>
              </a:rPr>
              <a:t>Bert</a:t>
            </a:r>
            <a:r>
              <a:rPr lang="zh-CN" altLang="en-US" sz="1400" dirty="0">
                <a:solidFill>
                  <a:srgbClr val="333333"/>
                </a:solidFill>
                <a:latin typeface="pingfang SC" charset="-122"/>
              </a:rPr>
              <a:t>能够极大提升应用</a:t>
            </a:r>
            <a:r>
              <a:rPr lang="zh-CN" altLang="en-US" sz="1400" dirty="0" smtClean="0">
                <a:solidFill>
                  <a:srgbClr val="333333"/>
                </a:solidFill>
                <a:latin typeface="pingfang SC" charset="-122"/>
              </a:rPr>
              <a:t>效果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1952" y="4470781"/>
            <a:ext cx="3187377" cy="591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pingfang SC" charset="-122"/>
              </a:rPr>
              <a:t>Bert</a:t>
            </a:r>
            <a:r>
              <a:rPr lang="zh-CN" altLang="en-US" sz="1400" dirty="0">
                <a:solidFill>
                  <a:srgbClr val="333333"/>
                </a:solidFill>
                <a:latin typeface="pingfang SC" charset="-122"/>
              </a:rPr>
              <a:t>的适用场景，与</a:t>
            </a:r>
            <a:r>
              <a:rPr lang="en-US" altLang="zh-CN" sz="1400" dirty="0">
                <a:solidFill>
                  <a:srgbClr val="333333"/>
                </a:solidFill>
                <a:latin typeface="pingfang SC" charset="-122"/>
              </a:rPr>
              <a:t>NLP</a:t>
            </a:r>
            <a:r>
              <a:rPr lang="zh-CN" altLang="en-US" sz="1400" dirty="0">
                <a:solidFill>
                  <a:srgbClr val="333333"/>
                </a:solidFill>
                <a:latin typeface="pingfang SC" charset="-122"/>
              </a:rPr>
              <a:t>任务对深层语义特征的需求程度</a:t>
            </a:r>
            <a:r>
              <a:rPr lang="zh-CN" altLang="en-US" sz="1400" dirty="0" smtClean="0">
                <a:solidFill>
                  <a:srgbClr val="333333"/>
                </a:solidFill>
                <a:latin typeface="pingfang SC" charset="-122"/>
              </a:rPr>
              <a:t>有关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16241" y="2425944"/>
            <a:ext cx="3187377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pingfang SC" charset="-122"/>
              </a:rPr>
              <a:t>Bert</a:t>
            </a:r>
            <a:r>
              <a:rPr lang="zh-CN" altLang="en-US" sz="1400" dirty="0">
                <a:solidFill>
                  <a:srgbClr val="333333"/>
                </a:solidFill>
                <a:latin typeface="pingfang SC" charset="-122"/>
              </a:rPr>
              <a:t>特别适合解决句子或者段落的匹配类任务。就是说，</a:t>
            </a:r>
            <a:r>
              <a:rPr lang="en-US" altLang="zh-CN" sz="1400" dirty="0">
                <a:solidFill>
                  <a:srgbClr val="333333"/>
                </a:solidFill>
                <a:latin typeface="pingfang SC" charset="-122"/>
              </a:rPr>
              <a:t>Bert</a:t>
            </a:r>
            <a:r>
              <a:rPr lang="zh-CN" altLang="en-US" sz="1400" dirty="0">
                <a:solidFill>
                  <a:srgbClr val="333333"/>
                </a:solidFill>
                <a:latin typeface="pingfang SC" charset="-122"/>
              </a:rPr>
              <a:t>特别适合用来解决判断句子关系类问题，这是相对单文本分类任务和序列标注等其它典型</a:t>
            </a:r>
            <a:r>
              <a:rPr lang="en-US" altLang="zh-CN" sz="1400" dirty="0">
                <a:solidFill>
                  <a:srgbClr val="333333"/>
                </a:solidFill>
                <a:latin typeface="pingfang SC" charset="-122"/>
              </a:rPr>
              <a:t>NLP</a:t>
            </a:r>
            <a:r>
              <a:rPr lang="zh-CN" altLang="en-US" sz="1400" dirty="0">
                <a:solidFill>
                  <a:srgbClr val="333333"/>
                </a:solidFill>
                <a:latin typeface="pingfang SC" charset="-122"/>
              </a:rPr>
              <a:t>任务来说的，很多实验结果表明了这一点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16242" y="4470781"/>
            <a:ext cx="3187377" cy="594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pingfang SC" charset="-122"/>
              </a:rPr>
              <a:t>Bert</a:t>
            </a:r>
            <a:r>
              <a:rPr lang="zh-CN" altLang="en-US" sz="1400" dirty="0">
                <a:solidFill>
                  <a:srgbClr val="333333"/>
                </a:solidFill>
                <a:latin typeface="pingfang SC" charset="-122"/>
              </a:rPr>
              <a:t>比较适合解决输入长度不太长的</a:t>
            </a:r>
            <a:r>
              <a:rPr lang="en-US" altLang="zh-CN" sz="1400" dirty="0">
                <a:solidFill>
                  <a:srgbClr val="333333"/>
                </a:solidFill>
                <a:latin typeface="pingfang SC" charset="-122"/>
              </a:rPr>
              <a:t>NLP</a:t>
            </a:r>
            <a:r>
              <a:rPr lang="zh-CN" altLang="en-US" sz="1400" dirty="0" smtClean="0">
                <a:solidFill>
                  <a:srgbClr val="333333"/>
                </a:solidFill>
                <a:latin typeface="pingfang SC" charset="-122"/>
              </a:rPr>
              <a:t>任务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85103" y="20017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25" name="组 24"/>
          <p:cNvGrpSpPr/>
          <p:nvPr/>
        </p:nvGrpSpPr>
        <p:grpSpPr>
          <a:xfrm>
            <a:off x="208221" y="255809"/>
            <a:ext cx="3433959" cy="574537"/>
            <a:chOff x="208221" y="255809"/>
            <a:chExt cx="3433959" cy="574537"/>
          </a:xfrm>
        </p:grpSpPr>
        <p:grpSp>
          <p:nvGrpSpPr>
            <p:cNvPr id="26" name="组合 1">
              <a:extLst>
                <a:ext uri="{FF2B5EF4-FFF2-40B4-BE49-F238E27FC236}">
                  <a16:creationId xmlns:a16="http://schemas.microsoft.com/office/drawing/2014/main" xmlns="" id="{3285681E-63BB-427D-838A-01B210288E01}"/>
                </a:ext>
              </a:extLst>
            </p:cNvPr>
            <p:cNvGrpSpPr/>
            <p:nvPr/>
          </p:nvGrpSpPr>
          <p:grpSpPr>
            <a:xfrm>
              <a:off x="208221" y="255809"/>
              <a:ext cx="751192" cy="574537"/>
              <a:chOff x="6465859" y="1148078"/>
              <a:chExt cx="751192" cy="574537"/>
            </a:xfrm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xmlns="" id="{7545E82C-287A-47FA-8D8B-EE440D47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859" y="1148078"/>
                <a:ext cx="672994" cy="574537"/>
              </a:xfrm>
              <a:custGeom>
                <a:avLst/>
                <a:gdLst>
                  <a:gd name="T0" fmla="*/ 1459 w 1883"/>
                  <a:gd name="T1" fmla="*/ 198 h 1868"/>
                  <a:gd name="T2" fmla="*/ 1841 w 1883"/>
                  <a:gd name="T3" fmla="*/ 1579 h 1868"/>
                  <a:gd name="T4" fmla="*/ 1595 w 1883"/>
                  <a:gd name="T5" fmla="*/ 1828 h 1868"/>
                  <a:gd name="T6" fmla="*/ 202 w 1883"/>
                  <a:gd name="T7" fmla="*/ 1462 h 1868"/>
                  <a:gd name="T8" fmla="*/ 110 w 1883"/>
                  <a:gd name="T9" fmla="*/ 1124 h 1868"/>
                  <a:gd name="T10" fmla="*/ 1121 w 1883"/>
                  <a:gd name="T11" fmla="*/ 109 h 1868"/>
                  <a:gd name="T12" fmla="*/ 1459 w 1883"/>
                  <a:gd name="T13" fmla="*/ 19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3" h="1868">
                    <a:moveTo>
                      <a:pt x="1459" y="198"/>
                    </a:moveTo>
                    <a:cubicBezTo>
                      <a:pt x="1841" y="1579"/>
                      <a:pt x="1841" y="1579"/>
                      <a:pt x="1841" y="1579"/>
                    </a:cubicBezTo>
                    <a:cubicBezTo>
                      <a:pt x="1883" y="1729"/>
                      <a:pt x="1746" y="1868"/>
                      <a:pt x="1595" y="1828"/>
                    </a:cubicBezTo>
                    <a:cubicBezTo>
                      <a:pt x="202" y="1462"/>
                      <a:pt x="202" y="1462"/>
                      <a:pt x="202" y="1462"/>
                    </a:cubicBezTo>
                    <a:cubicBezTo>
                      <a:pt x="51" y="1423"/>
                      <a:pt x="0" y="1235"/>
                      <a:pt x="110" y="1124"/>
                    </a:cubicBezTo>
                    <a:cubicBezTo>
                      <a:pt x="1121" y="109"/>
                      <a:pt x="1121" y="109"/>
                      <a:pt x="1121" y="109"/>
                    </a:cubicBezTo>
                    <a:cubicBezTo>
                      <a:pt x="1231" y="0"/>
                      <a:pt x="1418" y="49"/>
                      <a:pt x="1459" y="198"/>
                    </a:cubicBezTo>
                    <a:close/>
                  </a:path>
                </a:pathLst>
              </a:custGeom>
              <a:solidFill>
                <a:srgbClr val="C9E7FF"/>
              </a:solidFill>
              <a:ln>
                <a:noFill/>
              </a:ln>
              <a:effectLst>
                <a:outerShdw blurRad="165100" dist="127000" dir="2700000" algn="tl" rotWithShape="0">
                  <a:srgbClr val="177DE3">
                    <a:alpha val="1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="" id="{01FCE2DA-DFED-4153-A5C0-AFF3104ED6E6}"/>
                  </a:ext>
                </a:extLst>
              </p:cNvPr>
              <p:cNvSpPr txBox="1"/>
              <p:nvPr/>
            </p:nvSpPr>
            <p:spPr>
              <a:xfrm>
                <a:off x="6465859" y="1173737"/>
                <a:ext cx="75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2344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2800" b="1" dirty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xmlns="" id="{3314A45D-DC43-4EFC-9E15-2D0BCEB178E0}"/>
                </a:ext>
              </a:extLst>
            </p:cNvPr>
            <p:cNvSpPr txBox="1"/>
            <p:nvPr/>
          </p:nvSpPr>
          <p:spPr>
            <a:xfrm>
              <a:off x="898980" y="255809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</a:t>
              </a:r>
              <a:r>
                <a:rPr lang="zh-CN" altLang="en-US" sz="24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优势和劣势</a:t>
              </a:r>
              <a:endParaRPr lang="zh-CN" altLang="en-US" sz="24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15出自【趣你的PPT】(微信:qunideppt)：最优质的PPT资源库"/>
          <p:cNvGrpSpPr/>
          <p:nvPr/>
        </p:nvGrpSpPr>
        <p:grpSpPr>
          <a:xfrm>
            <a:off x="8546522" y="677401"/>
            <a:ext cx="553373" cy="553373"/>
            <a:chOff x="6740410" y="578561"/>
            <a:chExt cx="826181" cy="826181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>
              <a:off x="6740410" y="578561"/>
              <a:ext cx="826181" cy="826181"/>
            </a:xfrm>
            <a:prstGeom prst="ellipse">
              <a:avLst/>
            </a:prstGeom>
            <a:solidFill>
              <a:srgbClr val="7ACDE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895800" y="727929"/>
              <a:ext cx="515401" cy="527448"/>
            </a:xfrm>
            <a:custGeom>
              <a:avLst/>
              <a:gdLst>
                <a:gd name="T0" fmla="*/ 121 w 417"/>
                <a:gd name="T1" fmla="*/ 94 h 426"/>
                <a:gd name="T2" fmla="*/ 85 w 417"/>
                <a:gd name="T3" fmla="*/ 341 h 426"/>
                <a:gd name="T4" fmla="*/ 332 w 417"/>
                <a:gd name="T5" fmla="*/ 305 h 426"/>
                <a:gd name="T6" fmla="*/ 267 w 417"/>
                <a:gd name="T7" fmla="*/ 159 h 426"/>
                <a:gd name="T8" fmla="*/ 121 w 417"/>
                <a:gd name="T9" fmla="*/ 94 h 426"/>
                <a:gd name="T10" fmla="*/ 306 w 417"/>
                <a:gd name="T11" fmla="*/ 286 h 426"/>
                <a:gd name="T12" fmla="*/ 199 w 417"/>
                <a:gd name="T13" fmla="*/ 227 h 426"/>
                <a:gd name="T14" fmla="*/ 140 w 417"/>
                <a:gd name="T15" fmla="*/ 120 h 426"/>
                <a:gd name="T16" fmla="*/ 247 w 417"/>
                <a:gd name="T17" fmla="*/ 179 h 426"/>
                <a:gd name="T18" fmla="*/ 306 w 417"/>
                <a:gd name="T19" fmla="*/ 286 h 426"/>
                <a:gd name="T20" fmla="*/ 309 w 417"/>
                <a:gd name="T21" fmla="*/ 128 h 426"/>
                <a:gd name="T22" fmla="*/ 323 w 417"/>
                <a:gd name="T23" fmla="*/ 122 h 426"/>
                <a:gd name="T24" fmla="*/ 361 w 417"/>
                <a:gd name="T25" fmla="*/ 84 h 426"/>
                <a:gd name="T26" fmla="*/ 361 w 417"/>
                <a:gd name="T27" fmla="*/ 56 h 426"/>
                <a:gd name="T28" fmla="*/ 333 w 417"/>
                <a:gd name="T29" fmla="*/ 56 h 426"/>
                <a:gd name="T30" fmla="*/ 295 w 417"/>
                <a:gd name="T31" fmla="*/ 94 h 426"/>
                <a:gd name="T32" fmla="*/ 295 w 417"/>
                <a:gd name="T33" fmla="*/ 122 h 426"/>
                <a:gd name="T34" fmla="*/ 309 w 417"/>
                <a:gd name="T35" fmla="*/ 128 h 426"/>
                <a:gd name="T36" fmla="*/ 237 w 417"/>
                <a:gd name="T37" fmla="*/ 79 h 426"/>
                <a:gd name="T38" fmla="*/ 247 w 417"/>
                <a:gd name="T39" fmla="*/ 81 h 426"/>
                <a:gd name="T40" fmla="*/ 264 w 417"/>
                <a:gd name="T41" fmla="*/ 71 h 426"/>
                <a:gd name="T42" fmla="*/ 286 w 417"/>
                <a:gd name="T43" fmla="*/ 33 h 426"/>
                <a:gd name="T44" fmla="*/ 278 w 417"/>
                <a:gd name="T45" fmla="*/ 5 h 426"/>
                <a:gd name="T46" fmla="*/ 251 w 417"/>
                <a:gd name="T47" fmla="*/ 13 h 426"/>
                <a:gd name="T48" fmla="*/ 229 w 417"/>
                <a:gd name="T49" fmla="*/ 52 h 426"/>
                <a:gd name="T50" fmla="*/ 237 w 417"/>
                <a:gd name="T51" fmla="*/ 79 h 426"/>
                <a:gd name="T52" fmla="*/ 412 w 417"/>
                <a:gd name="T53" fmla="*/ 139 h 426"/>
                <a:gd name="T54" fmla="*/ 385 w 417"/>
                <a:gd name="T55" fmla="*/ 131 h 426"/>
                <a:gd name="T56" fmla="*/ 346 w 417"/>
                <a:gd name="T57" fmla="*/ 153 h 426"/>
                <a:gd name="T58" fmla="*/ 338 w 417"/>
                <a:gd name="T59" fmla="*/ 180 h 426"/>
                <a:gd name="T60" fmla="*/ 356 w 417"/>
                <a:gd name="T61" fmla="*/ 190 h 426"/>
                <a:gd name="T62" fmla="*/ 366 w 417"/>
                <a:gd name="T63" fmla="*/ 188 h 426"/>
                <a:gd name="T64" fmla="*/ 404 w 417"/>
                <a:gd name="T65" fmla="*/ 166 h 426"/>
                <a:gd name="T66" fmla="*/ 412 w 417"/>
                <a:gd name="T67" fmla="*/ 13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426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615">
                <a:defRPr/>
              </a:pPr>
              <a:endParaRPr lang="en-US" sz="3190" kern="0" dirty="0">
                <a:solidFill>
                  <a:srgbClr val="5C5C5C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9270744" y="866994"/>
            <a:ext cx="3548354" cy="337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pingfang SC" charset="-122"/>
              </a:rPr>
              <a:t>生成模型效果不佳</a:t>
            </a:r>
          </a:p>
        </p:txBody>
      </p:sp>
      <p:sp>
        <p:nvSpPr>
          <p:cNvPr id="35" name="矩形 34"/>
          <p:cNvSpPr/>
          <p:nvPr/>
        </p:nvSpPr>
        <p:spPr>
          <a:xfrm>
            <a:off x="9270744" y="614364"/>
            <a:ext cx="3548354" cy="362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254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29E0FBB3-42F6-4DD3-A884-3C822C462074}"/>
              </a:ext>
            </a:extLst>
          </p:cNvPr>
          <p:cNvSpPr>
            <a:spLocks/>
          </p:cNvSpPr>
          <p:nvPr/>
        </p:nvSpPr>
        <p:spPr bwMode="auto">
          <a:xfrm>
            <a:off x="7831703" y="-868585"/>
            <a:ext cx="7234958" cy="7168396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gradFill flip="none" rotWithShape="1">
            <a:gsLst>
              <a:gs pos="55000">
                <a:srgbClr val="F8FEFE"/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9A27970D-66FA-4B5D-9329-B53DAA680E25}"/>
              </a:ext>
            </a:extLst>
          </p:cNvPr>
          <p:cNvSpPr>
            <a:spLocks/>
          </p:cNvSpPr>
          <p:nvPr/>
        </p:nvSpPr>
        <p:spPr bwMode="auto">
          <a:xfrm>
            <a:off x="8343238" y="1912868"/>
            <a:ext cx="6211888" cy="6154738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965200" dist="203200" dir="13500000" algn="br" rotWithShape="0">
              <a:srgbClr val="177DE3">
                <a:alpha val="2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xmlns="" id="{7989D573-E801-45C7-ABB2-0A70B39D8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835433">
            <a:off x="8261957" y="3796381"/>
            <a:ext cx="2602338" cy="2387712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xmlns="" id="{774F9B87-59DF-46AC-AB78-8A1F075D439B}"/>
              </a:ext>
            </a:extLst>
          </p:cNvPr>
          <p:cNvSpPr>
            <a:spLocks/>
          </p:cNvSpPr>
          <p:nvPr/>
        </p:nvSpPr>
        <p:spPr bwMode="auto">
          <a:xfrm rot="3740233">
            <a:off x="-1411278" y="3552368"/>
            <a:ext cx="7234958" cy="7168396"/>
          </a:xfrm>
          <a:custGeom>
            <a:avLst/>
            <a:gdLst>
              <a:gd name="T0" fmla="*/ 1459 w 1883"/>
              <a:gd name="T1" fmla="*/ 198 h 1868"/>
              <a:gd name="T2" fmla="*/ 1841 w 1883"/>
              <a:gd name="T3" fmla="*/ 1579 h 1868"/>
              <a:gd name="T4" fmla="*/ 1595 w 1883"/>
              <a:gd name="T5" fmla="*/ 1828 h 1868"/>
              <a:gd name="T6" fmla="*/ 202 w 1883"/>
              <a:gd name="T7" fmla="*/ 1462 h 1868"/>
              <a:gd name="T8" fmla="*/ 110 w 1883"/>
              <a:gd name="T9" fmla="*/ 1124 h 1868"/>
              <a:gd name="T10" fmla="*/ 1121 w 1883"/>
              <a:gd name="T11" fmla="*/ 109 h 1868"/>
              <a:gd name="T12" fmla="*/ 1459 w 1883"/>
              <a:gd name="T13" fmla="*/ 198 h 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3" h="1868">
                <a:moveTo>
                  <a:pt x="1459" y="198"/>
                </a:moveTo>
                <a:cubicBezTo>
                  <a:pt x="1841" y="1579"/>
                  <a:pt x="1841" y="1579"/>
                  <a:pt x="1841" y="1579"/>
                </a:cubicBezTo>
                <a:cubicBezTo>
                  <a:pt x="1883" y="1729"/>
                  <a:pt x="1746" y="1868"/>
                  <a:pt x="1595" y="1828"/>
                </a:cubicBezTo>
                <a:cubicBezTo>
                  <a:pt x="202" y="1462"/>
                  <a:pt x="202" y="1462"/>
                  <a:pt x="202" y="1462"/>
                </a:cubicBezTo>
                <a:cubicBezTo>
                  <a:pt x="51" y="1423"/>
                  <a:pt x="0" y="1235"/>
                  <a:pt x="110" y="1124"/>
                </a:cubicBezTo>
                <a:cubicBezTo>
                  <a:pt x="1121" y="109"/>
                  <a:pt x="1121" y="109"/>
                  <a:pt x="1121" y="109"/>
                </a:cubicBezTo>
                <a:cubicBezTo>
                  <a:pt x="1231" y="0"/>
                  <a:pt x="1418" y="49"/>
                  <a:pt x="1459" y="198"/>
                </a:cubicBezTo>
                <a:close/>
              </a:path>
            </a:pathLst>
          </a:custGeom>
          <a:gradFill flip="none" rotWithShape="1">
            <a:gsLst>
              <a:gs pos="55000">
                <a:srgbClr val="F8FEFE"/>
              </a:gs>
              <a:gs pos="0">
                <a:schemeClr val="bg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xmlns="" id="{1CC2BC62-BC34-4EFD-9C94-E8420832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9242372">
            <a:off x="6281704" y="-2333273"/>
            <a:ext cx="3416841" cy="313504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9D134B9-3250-4D9A-84FB-91DDAF9A799F}"/>
              </a:ext>
            </a:extLst>
          </p:cNvPr>
          <p:cNvSpPr txBox="1"/>
          <p:nvPr/>
        </p:nvSpPr>
        <p:spPr>
          <a:xfrm>
            <a:off x="1549520" y="2728873"/>
            <a:ext cx="673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>
                <a:solidFill>
                  <a:srgbClr val="234463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 You</a:t>
            </a:r>
            <a:endParaRPr lang="zh-CN" altLang="en-US" sz="6600">
              <a:solidFill>
                <a:srgbClr val="234463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xmlns="" id="{6F3E92F5-0575-4C1D-9AD2-B8C6730E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7627950">
            <a:off x="-2265381" y="1177517"/>
            <a:ext cx="3146863" cy="2887328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xmlns="" id="{31677142-142C-45C6-BC28-9950C1C93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7627950">
            <a:off x="242904" y="2865945"/>
            <a:ext cx="556650" cy="510741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xmlns="" id="{6E266E42-620F-44C9-9C6D-21F5E46F0D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7627950">
            <a:off x="-2062625" y="2035361"/>
            <a:ext cx="3146863" cy="2887328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xmlns="" id="{EE6F1913-3FD1-44EC-84E2-CF72355A2D19}"/>
              </a:ext>
            </a:extLst>
          </p:cNvPr>
          <p:cNvSpPr/>
          <p:nvPr/>
        </p:nvSpPr>
        <p:spPr>
          <a:xfrm>
            <a:off x="1697388" y="4214461"/>
            <a:ext cx="1925698" cy="304290"/>
          </a:xfrm>
          <a:prstGeom prst="roundRect">
            <a:avLst>
              <a:gd name="adj" fmla="val 50000"/>
            </a:avLst>
          </a:prstGeom>
          <a:solidFill>
            <a:srgbClr val="234463"/>
          </a:solidFill>
          <a:ln>
            <a:noFill/>
          </a:ln>
          <a:effectLst>
            <a:outerShdw blurRad="469900" dist="38100" dir="8100000" sx="114000" sy="114000" algn="tr" rotWithShape="0">
              <a:srgbClr val="F8FEF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51BF3F52-9392-4C03-8AB9-4C8D4CC839E0}"/>
              </a:ext>
            </a:extLst>
          </p:cNvPr>
          <p:cNvSpPr/>
          <p:nvPr/>
        </p:nvSpPr>
        <p:spPr>
          <a:xfrm>
            <a:off x="1866829" y="421446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：薛鑫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67B11261-D8AE-46A2-90F8-E3103DB7257B}"/>
              </a:ext>
            </a:extLst>
          </p:cNvPr>
          <p:cNvSpPr/>
          <p:nvPr/>
        </p:nvSpPr>
        <p:spPr>
          <a:xfrm>
            <a:off x="3319874" y="4214461"/>
            <a:ext cx="303212" cy="303212"/>
          </a:xfrm>
          <a:prstGeom prst="ellipse">
            <a:avLst/>
          </a:prstGeom>
          <a:solidFill>
            <a:srgbClr val="3599FC"/>
          </a:solidFill>
          <a:ln>
            <a:noFill/>
          </a:ln>
          <a:effectLst>
            <a:outerShdw blurRad="127000" dist="38100" dir="8100000" sx="105000" sy="105000" algn="tr" rotWithShape="0">
              <a:srgbClr val="3599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A72E1BCA-ADC7-4B56-B653-7F7AAC5C52E4}"/>
              </a:ext>
            </a:extLst>
          </p:cNvPr>
          <p:cNvCxnSpPr>
            <a:cxnSpLocks/>
          </p:cNvCxnSpPr>
          <p:nvPr/>
        </p:nvCxnSpPr>
        <p:spPr>
          <a:xfrm>
            <a:off x="3390703" y="4369098"/>
            <a:ext cx="144000" cy="0"/>
          </a:xfrm>
          <a:prstGeom prst="line">
            <a:avLst/>
          </a:prstGeom>
          <a:ln>
            <a:solidFill>
              <a:schemeClr val="bg1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579266" y="2627709"/>
            <a:ext cx="1209675" cy="585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简称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680395" y="558405"/>
            <a:ext cx="1209674" cy="585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企业</a:t>
            </a:r>
            <a:r>
              <a:rPr kumimoji="1" lang="en-US" altLang="zh-CN" dirty="0" smtClean="0">
                <a:solidFill>
                  <a:schemeClr val="tx1"/>
                </a:solidFill>
              </a:rPr>
              <a:t>ID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696321" y="5116109"/>
            <a:ext cx="1209674" cy="585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客户</a:t>
            </a:r>
            <a:r>
              <a:rPr kumimoji="1" lang="en-US" altLang="zh-CN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供应商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211627" y="2641996"/>
            <a:ext cx="1209674" cy="585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账套</a:t>
            </a:r>
            <a:r>
              <a:rPr kumimoji="1" lang="en-US" altLang="zh-CN" dirty="0">
                <a:solidFill>
                  <a:schemeClr val="tx1"/>
                </a:solidFill>
              </a:rPr>
              <a:t>ID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680395" y="2630090"/>
            <a:ext cx="1209674" cy="585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账套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579265" y="536974"/>
            <a:ext cx="1209675" cy="585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行业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5579265" y="5116110"/>
            <a:ext cx="1209675" cy="585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产品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8495704" y="3888573"/>
            <a:ext cx="1209675" cy="585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经营范围末级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8495704" y="2641996"/>
            <a:ext cx="1209675" cy="585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全称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495704" y="5116108"/>
            <a:ext cx="1209675" cy="5857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经营范围二级</a:t>
            </a:r>
          </a:p>
        </p:txBody>
      </p:sp>
      <p:cxnSp>
        <p:nvCxnSpPr>
          <p:cNvPr id="17" name="直线箭头连接符 16"/>
          <p:cNvCxnSpPr>
            <a:stCxn id="4" idx="3"/>
            <a:endCxn id="14" idx="1"/>
          </p:cNvCxnSpPr>
          <p:nvPr/>
        </p:nvCxnSpPr>
        <p:spPr>
          <a:xfrm>
            <a:off x="6788941" y="2920603"/>
            <a:ext cx="1706763" cy="142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4" idx="3"/>
            <a:endCxn id="13" idx="1"/>
          </p:cNvCxnSpPr>
          <p:nvPr/>
        </p:nvCxnSpPr>
        <p:spPr>
          <a:xfrm>
            <a:off x="6788941" y="2920603"/>
            <a:ext cx="1706763" cy="1260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4" idx="3"/>
            <a:endCxn id="15" idx="1"/>
          </p:cNvCxnSpPr>
          <p:nvPr/>
        </p:nvCxnSpPr>
        <p:spPr>
          <a:xfrm>
            <a:off x="6788941" y="2920603"/>
            <a:ext cx="1706763" cy="24883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4" idx="0"/>
            <a:endCxn id="11" idx="2"/>
          </p:cNvCxnSpPr>
          <p:nvPr/>
        </p:nvCxnSpPr>
        <p:spPr>
          <a:xfrm flipH="1" flipV="1">
            <a:off x="6184103" y="1122761"/>
            <a:ext cx="1" cy="1504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4" idx="2"/>
            <a:endCxn id="12" idx="0"/>
          </p:cNvCxnSpPr>
          <p:nvPr/>
        </p:nvCxnSpPr>
        <p:spPr>
          <a:xfrm flipH="1">
            <a:off x="6184103" y="3213496"/>
            <a:ext cx="1" cy="1902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4" idx="1"/>
            <a:endCxn id="10" idx="3"/>
          </p:cNvCxnSpPr>
          <p:nvPr/>
        </p:nvCxnSpPr>
        <p:spPr>
          <a:xfrm flipH="1">
            <a:off x="3890069" y="2920603"/>
            <a:ext cx="1689197" cy="23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4" idx="1"/>
            <a:endCxn id="8" idx="3"/>
          </p:cNvCxnSpPr>
          <p:nvPr/>
        </p:nvCxnSpPr>
        <p:spPr>
          <a:xfrm flipH="1">
            <a:off x="3905995" y="2920603"/>
            <a:ext cx="1673271" cy="2488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>
            <a:stCxn id="10" idx="1"/>
            <a:endCxn id="9" idx="3"/>
          </p:cNvCxnSpPr>
          <p:nvPr/>
        </p:nvCxnSpPr>
        <p:spPr>
          <a:xfrm flipH="1">
            <a:off x="1421301" y="2922984"/>
            <a:ext cx="1259094" cy="11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>
            <a:stCxn id="10" idx="0"/>
            <a:endCxn id="7" idx="2"/>
          </p:cNvCxnSpPr>
          <p:nvPr/>
        </p:nvCxnSpPr>
        <p:spPr>
          <a:xfrm flipV="1">
            <a:off x="3285232" y="1144192"/>
            <a:ext cx="0" cy="14858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>
            <a:stCxn id="10" idx="2"/>
            <a:endCxn id="8" idx="0"/>
          </p:cNvCxnSpPr>
          <p:nvPr/>
        </p:nvCxnSpPr>
        <p:spPr>
          <a:xfrm>
            <a:off x="3285232" y="3215877"/>
            <a:ext cx="15926" cy="1900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 100"/>
          <p:cNvGrpSpPr/>
          <p:nvPr/>
        </p:nvGrpSpPr>
        <p:grpSpPr>
          <a:xfrm>
            <a:off x="9991129" y="885825"/>
            <a:ext cx="4141589" cy="4114800"/>
            <a:chOff x="3985275" y="599555"/>
            <a:chExt cx="4141589" cy="4114800"/>
          </a:xfrm>
        </p:grpSpPr>
        <p:sp>
          <p:nvSpPr>
            <p:cNvPr id="102" name="矩形 101"/>
            <p:cNvSpPr/>
            <p:nvPr/>
          </p:nvSpPr>
          <p:spPr>
            <a:xfrm>
              <a:off x="5365805" y="1788980"/>
              <a:ext cx="2761059" cy="184070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" name="矩形 102"/>
            <p:cNvSpPr/>
            <p:nvPr/>
          </p:nvSpPr>
          <p:spPr>
            <a:xfrm>
              <a:off x="3985275" y="599555"/>
              <a:ext cx="2761059" cy="4114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1600" b="1" kern="1200" dirty="0" smtClean="0"/>
                <a:t> 地址</a:t>
              </a:r>
              <a:r>
                <a:rPr lang="en-US" altLang="zh-CN" sz="1600" dirty="0" smtClean="0"/>
                <a:t>(</a:t>
              </a:r>
              <a:r>
                <a:rPr lang="en-US" altLang="zh-CN" sz="1600" dirty="0" err="1" smtClean="0"/>
                <a:t>addr</a:t>
              </a:r>
              <a:r>
                <a:rPr lang="en-US" altLang="zh-CN" sz="1600" dirty="0" smtClean="0"/>
                <a:t>)</a:t>
              </a:r>
              <a:endParaRPr lang="zh-CN" altLang="en-US" sz="1600" kern="1200" dirty="0"/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zh-CN" altLang="en-US" sz="1600" b="1" kern="1200" dirty="0" smtClean="0"/>
                <a:t> 企业性质编码</a:t>
              </a:r>
              <a:r>
                <a:rPr lang="en-US" altLang="zh-CN" sz="1600" dirty="0" smtClean="0"/>
                <a:t>(</a:t>
              </a:r>
              <a:r>
                <a:rPr lang="en-US" altLang="zh-CN" sz="1600" dirty="0" err="1" smtClean="0"/>
                <a:t>enttype</a:t>
              </a:r>
              <a:r>
                <a:rPr lang="en-US" altLang="zh-CN" sz="1600" dirty="0" smtClean="0"/>
                <a:t>)</a:t>
              </a:r>
              <a:endParaRPr lang="zh-CN" altLang="en-US" sz="1600" kern="1200" dirty="0"/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zh-CN" altLang="en-US" sz="1600" b="1" kern="1200" dirty="0" smtClean="0"/>
                <a:t> 社会信用代码</a:t>
              </a:r>
              <a:r>
                <a:rPr lang="en-US" altLang="zh-CN" sz="1600" dirty="0" smtClean="0"/>
                <a:t>(</a:t>
              </a:r>
              <a:r>
                <a:rPr lang="en-US" altLang="zh-CN" sz="1600" dirty="0" err="1" smtClean="0"/>
                <a:t>nbxh</a:t>
              </a:r>
              <a:r>
                <a:rPr lang="en-US" altLang="zh-CN" sz="1600" dirty="0" smtClean="0"/>
                <a:t>)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zh-CN" altLang="en-US" sz="1600" b="1" kern="1200" dirty="0" smtClean="0"/>
                <a:t> 企业注册号</a:t>
              </a:r>
              <a:r>
                <a:rPr lang="en-US" altLang="zh-CN" sz="1600" dirty="0" smtClean="0"/>
                <a:t>(</a:t>
              </a:r>
              <a:r>
                <a:rPr lang="en-US" altLang="zh-CN" sz="1600" dirty="0" err="1" smtClean="0"/>
                <a:t>regno</a:t>
              </a:r>
              <a:r>
                <a:rPr lang="en-US" altLang="zh-CN" sz="1600" dirty="0" smtClean="0"/>
                <a:t>)</a:t>
              </a:r>
              <a:endParaRPr lang="zh-CN" altLang="en-US" sz="1600" kern="1200" dirty="0"/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zh-CN" altLang="en-US" sz="1600" b="1" kern="1200" dirty="0" smtClean="0"/>
                <a:t> 企业注册状态</a:t>
              </a:r>
              <a:endParaRPr lang="en-US" altLang="zh-CN" sz="1600" b="1" dirty="0" smtClean="0"/>
            </a:p>
            <a:p>
              <a:pPr marL="0" lvl="1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1600" dirty="0" smtClean="0"/>
                <a:t>(</a:t>
              </a:r>
              <a:r>
                <a:rPr lang="en-US" altLang="zh-CN" sz="1600" dirty="0" err="1" smtClean="0"/>
                <a:t>regstatecode</a:t>
              </a:r>
              <a:r>
                <a:rPr lang="en-US" altLang="zh-CN" sz="1600" dirty="0" smtClean="0"/>
                <a:t>)</a:t>
              </a:r>
              <a:endParaRPr lang="zh-CN" altLang="en-US" sz="1600" kern="1200" dirty="0"/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1600" kern="1200" dirty="0" smtClean="0"/>
                <a:t> </a:t>
              </a:r>
              <a:r>
                <a:rPr lang="zh-CN" altLang="en-US" sz="1600" b="1" kern="1200" dirty="0" smtClean="0"/>
                <a:t>企业注册状态中</a:t>
              </a:r>
              <a:endParaRPr lang="en-US" altLang="zh-CN" sz="1600" b="1" kern="1200" dirty="0" smtClean="0"/>
            </a:p>
            <a:p>
              <a:pPr marL="0" lvl="1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1600" dirty="0" smtClean="0"/>
                <a:t>(</a:t>
              </a:r>
              <a:r>
                <a:rPr lang="en-US" altLang="zh-CN" sz="1600" dirty="0" err="1" smtClean="0"/>
                <a:t>regstate_cn</a:t>
              </a:r>
              <a:r>
                <a:rPr lang="en-US" altLang="zh-CN" sz="1600" dirty="0" smtClean="0"/>
                <a:t>)</a:t>
              </a:r>
              <a:endParaRPr lang="zh-CN" altLang="en-US" sz="1600" kern="1200" dirty="0"/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1600" b="1" kern="1200" dirty="0" smtClean="0"/>
                <a:t> 注册工商局编码</a:t>
              </a:r>
              <a:endParaRPr lang="en-US" altLang="zh-CN" sz="1600" b="1" dirty="0" smtClean="0"/>
            </a:p>
            <a:p>
              <a:pPr marL="0" lvl="1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1600" dirty="0" smtClean="0"/>
                <a:t>(</a:t>
              </a:r>
              <a:r>
                <a:rPr lang="en-US" altLang="zh-CN" sz="1600" dirty="0" err="1" smtClean="0"/>
                <a:t>regunit</a:t>
              </a:r>
              <a:r>
                <a:rPr lang="en-US" altLang="zh-CN" sz="1600" dirty="0" smtClean="0"/>
                <a:t>)</a:t>
              </a:r>
              <a:endParaRPr lang="zh-CN" altLang="en-US" sz="1600" kern="1200" dirty="0"/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1600" kern="1200" dirty="0" smtClean="0"/>
                <a:t> </a:t>
              </a:r>
              <a:r>
                <a:rPr lang="zh-CN" altLang="en-US" sz="1600" b="1" kern="1200" dirty="0" smtClean="0"/>
                <a:t>注册工商局编码名称</a:t>
              </a:r>
              <a:endParaRPr lang="en-US" altLang="zh-CN" sz="1600" b="1" kern="1200" dirty="0" smtClean="0"/>
            </a:p>
            <a:p>
              <a:pPr marL="0" lvl="1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1600" dirty="0"/>
                <a:t>(</a:t>
              </a:r>
              <a:r>
                <a:rPr lang="en-US" altLang="zh-CN" sz="1600" dirty="0" err="1" smtClean="0"/>
                <a:t>regunitname</a:t>
              </a:r>
              <a:r>
                <a:rPr lang="en-US" altLang="zh-CN" sz="1600" dirty="0" smtClean="0"/>
                <a:t>)</a:t>
              </a:r>
              <a:endParaRPr lang="zh-CN" altLang="en-US" sz="1600" kern="1200" dirty="0"/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1600" kern="1200" dirty="0" smtClean="0"/>
                <a:t> </a:t>
              </a:r>
              <a:r>
                <a:rPr lang="zh-CN" altLang="en-US" sz="1600" b="1" kern="1200" dirty="0" smtClean="0"/>
                <a:t>注册工商局上级编码</a:t>
              </a:r>
              <a:endParaRPr lang="en-US" altLang="zh-CN" sz="1600" b="1" kern="1200" dirty="0" smtClean="0"/>
            </a:p>
            <a:p>
              <a:pPr marL="0" lvl="1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sz="1600" dirty="0" smtClean="0"/>
                <a:t>(</a:t>
              </a:r>
              <a:r>
                <a:rPr lang="en-US" altLang="zh-CN" sz="1600" dirty="0" err="1" smtClean="0"/>
                <a:t>s_ext_nodenum</a:t>
              </a:r>
              <a:r>
                <a:rPr lang="en-US" altLang="zh-CN" sz="1600" dirty="0" smtClean="0"/>
                <a:t>)</a:t>
              </a:r>
              <a:endParaRPr lang="zh-CN" altLang="en-US" sz="1600" kern="1200" dirty="0"/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1600" kern="1200" dirty="0" smtClean="0"/>
                <a:t> </a:t>
              </a:r>
              <a:r>
                <a:rPr lang="zh-CN" altLang="en-US" sz="1600" b="1" kern="1200" dirty="0" smtClean="0"/>
                <a:t>行业分类</a:t>
              </a:r>
              <a:r>
                <a:rPr lang="en-US" altLang="zh-CN" sz="1600" dirty="0" smtClean="0"/>
                <a:t>(</a:t>
              </a:r>
              <a:r>
                <a:rPr lang="en-US" altLang="zh-CN" sz="1600" dirty="0" err="1" smtClean="0"/>
                <a:t>ubindtype</a:t>
              </a:r>
              <a:r>
                <a:rPr lang="en-US" altLang="zh-CN" sz="1600" dirty="0" smtClean="0"/>
                <a:t>)</a:t>
              </a:r>
              <a:endParaRPr lang="zh-CN" altLang="en-US" sz="1600" dirty="0"/>
            </a:p>
          </p:txBody>
        </p:sp>
      </p:grpSp>
      <p:sp>
        <p:nvSpPr>
          <p:cNvPr id="123" name="左大括号 122"/>
          <p:cNvSpPr/>
          <p:nvPr/>
        </p:nvSpPr>
        <p:spPr>
          <a:xfrm>
            <a:off x="9705379" y="994169"/>
            <a:ext cx="285750" cy="387786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文本框 123"/>
          <p:cNvSpPr txBox="1"/>
          <p:nvPr/>
        </p:nvSpPr>
        <p:spPr>
          <a:xfrm>
            <a:off x="6959796" y="2635657"/>
            <a:ext cx="18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mtClean="0"/>
              <a:t>complemented</a:t>
            </a:r>
            <a:endParaRPr kumimoji="1" lang="zh-CN" altLang="en-US" sz="1200" dirty="0"/>
          </a:p>
        </p:txBody>
      </p:sp>
      <p:sp>
        <p:nvSpPr>
          <p:cNvPr id="125" name="文本框 124"/>
          <p:cNvSpPr txBox="1"/>
          <p:nvPr/>
        </p:nvSpPr>
        <p:spPr>
          <a:xfrm rot="2267591">
            <a:off x="7059523" y="3463310"/>
            <a:ext cx="18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leafScope</a:t>
            </a:r>
            <a:endParaRPr kumimoji="1" lang="zh-CN" altLang="en-US" sz="1200" dirty="0"/>
          </a:p>
        </p:txBody>
      </p:sp>
      <p:sp>
        <p:nvSpPr>
          <p:cNvPr id="126" name="文本框 125"/>
          <p:cNvSpPr txBox="1"/>
          <p:nvPr/>
        </p:nvSpPr>
        <p:spPr>
          <a:xfrm rot="2755852">
            <a:off x="7163258" y="4232947"/>
            <a:ext cx="1837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secondScope</a:t>
            </a:r>
            <a:endParaRPr kumimoji="1" lang="zh-CN" altLang="en-US" sz="120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6197197" y="1752837"/>
            <a:ext cx="18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belongIndustry</a:t>
            </a:r>
            <a:endParaRPr kumimoji="1" lang="zh-CN" altLang="en-US" sz="1200" dirty="0"/>
          </a:p>
        </p:txBody>
      </p:sp>
      <p:sp>
        <p:nvSpPr>
          <p:cNvPr id="129" name="文本框 128"/>
          <p:cNvSpPr txBox="1"/>
          <p:nvPr/>
        </p:nvSpPr>
        <p:spPr>
          <a:xfrm>
            <a:off x="6254885" y="4130925"/>
            <a:ext cx="18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belongProduct</a:t>
            </a:r>
            <a:endParaRPr kumimoji="1" lang="zh-CN" altLang="en-US" sz="1200" dirty="0"/>
          </a:p>
        </p:txBody>
      </p:sp>
      <p:sp>
        <p:nvSpPr>
          <p:cNvPr id="130" name="文本框 129"/>
          <p:cNvSpPr txBox="1"/>
          <p:nvPr/>
        </p:nvSpPr>
        <p:spPr>
          <a:xfrm>
            <a:off x="4227607" y="2631413"/>
            <a:ext cx="18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belongBook</a:t>
            </a:r>
            <a:endParaRPr kumimoji="1" lang="zh-CN" altLang="en-US" sz="1200" dirty="0"/>
          </a:p>
        </p:txBody>
      </p:sp>
      <p:sp>
        <p:nvSpPr>
          <p:cNvPr id="131" name="文本框 130"/>
          <p:cNvSpPr txBox="1"/>
          <p:nvPr/>
        </p:nvSpPr>
        <p:spPr>
          <a:xfrm>
            <a:off x="3308738" y="1755398"/>
            <a:ext cx="18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belongEnterpriseId</a:t>
            </a:r>
            <a:endParaRPr kumimoji="1" lang="en-US" altLang="zh-CN" sz="1200" dirty="0" smtClean="0"/>
          </a:p>
        </p:txBody>
      </p:sp>
      <p:sp>
        <p:nvSpPr>
          <p:cNvPr id="132" name="文本框 131"/>
          <p:cNvSpPr txBox="1"/>
          <p:nvPr/>
        </p:nvSpPr>
        <p:spPr>
          <a:xfrm>
            <a:off x="3299520" y="3915956"/>
            <a:ext cx="18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Supply/client</a:t>
            </a:r>
            <a:endParaRPr kumimoji="1" lang="zh-CN" altLang="en-US" sz="1200" dirty="0"/>
          </a:p>
        </p:txBody>
      </p:sp>
      <p:sp>
        <p:nvSpPr>
          <p:cNvPr id="133" name="文本框 132"/>
          <p:cNvSpPr txBox="1"/>
          <p:nvPr/>
        </p:nvSpPr>
        <p:spPr>
          <a:xfrm>
            <a:off x="1385727" y="2630745"/>
            <a:ext cx="18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belongAccoundId</a:t>
            </a:r>
            <a:endParaRPr kumimoji="1" lang="zh-CN" altLang="en-US" sz="1200" dirty="0"/>
          </a:p>
        </p:txBody>
      </p:sp>
      <p:sp>
        <p:nvSpPr>
          <p:cNvPr id="134" name="文本框 133"/>
          <p:cNvSpPr txBox="1"/>
          <p:nvPr/>
        </p:nvSpPr>
        <p:spPr>
          <a:xfrm>
            <a:off x="4537919" y="4242737"/>
            <a:ext cx="1821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sameName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67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285681E-63BB-427D-838A-01B210288E01}"/>
              </a:ext>
            </a:extLst>
          </p:cNvPr>
          <p:cNvGrpSpPr/>
          <p:nvPr/>
        </p:nvGrpSpPr>
        <p:grpSpPr>
          <a:xfrm>
            <a:off x="208221" y="255809"/>
            <a:ext cx="751192" cy="574537"/>
            <a:chOff x="6465859" y="1148078"/>
            <a:chExt cx="751192" cy="574537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xmlns="" id="{7545E82C-287A-47FA-8D8B-EE440D47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59" y="1148078"/>
              <a:ext cx="672994" cy="574537"/>
            </a:xfrm>
            <a:custGeom>
              <a:avLst/>
              <a:gdLst>
                <a:gd name="T0" fmla="*/ 1459 w 1883"/>
                <a:gd name="T1" fmla="*/ 198 h 1868"/>
                <a:gd name="T2" fmla="*/ 1841 w 1883"/>
                <a:gd name="T3" fmla="*/ 1579 h 1868"/>
                <a:gd name="T4" fmla="*/ 1595 w 1883"/>
                <a:gd name="T5" fmla="*/ 1828 h 1868"/>
                <a:gd name="T6" fmla="*/ 202 w 1883"/>
                <a:gd name="T7" fmla="*/ 1462 h 1868"/>
                <a:gd name="T8" fmla="*/ 110 w 1883"/>
                <a:gd name="T9" fmla="*/ 1124 h 1868"/>
                <a:gd name="T10" fmla="*/ 1121 w 1883"/>
                <a:gd name="T11" fmla="*/ 109 h 1868"/>
                <a:gd name="T12" fmla="*/ 1459 w 1883"/>
                <a:gd name="T13" fmla="*/ 198 h 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3" h="1868">
                  <a:moveTo>
                    <a:pt x="1459" y="198"/>
                  </a:moveTo>
                  <a:cubicBezTo>
                    <a:pt x="1841" y="1579"/>
                    <a:pt x="1841" y="1579"/>
                    <a:pt x="1841" y="1579"/>
                  </a:cubicBezTo>
                  <a:cubicBezTo>
                    <a:pt x="1883" y="1729"/>
                    <a:pt x="1746" y="1868"/>
                    <a:pt x="1595" y="1828"/>
                  </a:cubicBezTo>
                  <a:cubicBezTo>
                    <a:pt x="202" y="1462"/>
                    <a:pt x="202" y="1462"/>
                    <a:pt x="202" y="1462"/>
                  </a:cubicBezTo>
                  <a:cubicBezTo>
                    <a:pt x="51" y="1423"/>
                    <a:pt x="0" y="1235"/>
                    <a:pt x="110" y="1124"/>
                  </a:cubicBezTo>
                  <a:cubicBezTo>
                    <a:pt x="1121" y="109"/>
                    <a:pt x="1121" y="109"/>
                    <a:pt x="1121" y="109"/>
                  </a:cubicBezTo>
                  <a:cubicBezTo>
                    <a:pt x="1231" y="0"/>
                    <a:pt x="1418" y="49"/>
                    <a:pt x="1459" y="198"/>
                  </a:cubicBezTo>
                  <a:close/>
                </a:path>
              </a:pathLst>
            </a:custGeom>
            <a:solidFill>
              <a:srgbClr val="C9E7FF"/>
            </a:solidFill>
            <a:ln>
              <a:noFill/>
            </a:ln>
            <a:effectLst>
              <a:outerShdw blurRad="165100" dist="127000" dir="2700000" algn="tl" rotWithShape="0">
                <a:srgbClr val="177DE3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01FCE2DA-DFED-4153-A5C0-AFF3104ED6E6}"/>
                </a:ext>
              </a:extLst>
            </p:cNvPr>
            <p:cNvSpPr txBox="1"/>
            <p:nvPr/>
          </p:nvSpPr>
          <p:spPr>
            <a:xfrm>
              <a:off x="6465859" y="1173737"/>
              <a:ext cx="751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314A45D-DC43-4EFC-9E15-2D0BCEB178E0}"/>
              </a:ext>
            </a:extLst>
          </p:cNvPr>
          <p:cNvSpPr txBox="1"/>
          <p:nvPr/>
        </p:nvSpPr>
        <p:spPr>
          <a:xfrm>
            <a:off x="898980" y="25580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2400" b="1" dirty="0">
              <a:solidFill>
                <a:srgbClr val="2344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hlinkClick r:id="" action="ppaction://hlinkshowjump?jump=nextslide"/>
            <a:extLst>
              <a:ext uri="{FF2B5EF4-FFF2-40B4-BE49-F238E27FC236}">
                <a16:creationId xmlns:a16="http://schemas.microsoft.com/office/drawing/2014/main" xmlns="" id="{45C7D25D-6C8C-4419-8C12-5BEF14D6F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1" y="2304994"/>
            <a:ext cx="1255885" cy="13107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22B7FEB-4594-4503-B4E9-80F5D8460ADE}"/>
              </a:ext>
            </a:extLst>
          </p:cNvPr>
          <p:cNvSpPr/>
          <p:nvPr/>
        </p:nvSpPr>
        <p:spPr>
          <a:xfrm>
            <a:off x="2286504" y="2982582"/>
            <a:ext cx="7123464" cy="2366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拥有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亿参数量，刷新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项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NLP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任务的当前最优性能记录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D30C2D3-E25F-4BEF-924B-F5F59B39D279}"/>
              </a:ext>
            </a:extLst>
          </p:cNvPr>
          <p:cNvSpPr/>
          <p:nvPr/>
        </p:nvSpPr>
        <p:spPr>
          <a:xfrm>
            <a:off x="2745548" y="4542675"/>
            <a:ext cx="7123464" cy="5601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绝大部分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NLP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任务都可以采用类似的两阶段模式直接去提升效果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pre_train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fine_tuning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06707B9E-5B1D-4219-ABDB-0EAA88A2C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2307601"/>
            <a:ext cx="101600" cy="1311275"/>
          </a:xfrm>
          <a:prstGeom prst="rect">
            <a:avLst/>
          </a:prstGeom>
          <a:solidFill>
            <a:srgbClr val="234463"/>
          </a:solidFill>
          <a:ln>
            <a:noFill/>
          </a:ln>
        </p:spPr>
        <p:txBody>
          <a:bodyPr anchor="ctr"/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chemeClr val="tx1">
                  <a:lumMod val="75000"/>
                  <a:lumOff val="25000"/>
                </a:schemeClr>
              </a:solidFill>
              <a:latin typeface="Roboto"/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xmlns="" id="{623B38C1-EA33-4A7B-83DF-166FA6F76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813" y="3820489"/>
            <a:ext cx="101600" cy="1311275"/>
          </a:xfrm>
          <a:prstGeom prst="rect">
            <a:avLst/>
          </a:prstGeom>
          <a:solidFill>
            <a:srgbClr val="177DE3"/>
          </a:solidFill>
          <a:ln>
            <a:noFill/>
          </a:ln>
        </p:spPr>
        <p:txBody>
          <a:bodyPr anchor="ctr"/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chemeClr val="tx1">
                  <a:lumMod val="75000"/>
                  <a:lumOff val="25000"/>
                </a:schemeClr>
              </a:solidFill>
              <a:latin typeface="Roboto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xmlns="" id="{61BF2BB2-F2CF-4C00-8AD7-664D55E1C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108031"/>
            <a:ext cx="3065318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30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</a:rPr>
              <a:t>效果好</a:t>
            </a:r>
            <a:endParaRPr lang="en-US" altLang="zh-CN" sz="3100" dirty="0">
              <a:solidFill>
                <a:schemeClr val="tx1">
                  <a:lumMod val="75000"/>
                  <a:lumOff val="25000"/>
                </a:schemeClr>
              </a:solidFill>
              <a:latin typeface="Roboto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xmlns="" id="{4C49CD82-4171-4841-B901-9FC0125A7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3710" y="3660673"/>
            <a:ext cx="3969616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30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</a:rPr>
              <a:t>通用性广泛</a:t>
            </a:r>
            <a:endParaRPr lang="en-US" altLang="zh-CN" sz="3100" dirty="0">
              <a:solidFill>
                <a:schemeClr val="tx1">
                  <a:lumMod val="75000"/>
                  <a:lumOff val="25000"/>
                </a:schemeClr>
              </a:solidFill>
              <a:latin typeface="Roboto"/>
            </a:endParaRPr>
          </a:p>
        </p:txBody>
      </p:sp>
      <p:pic>
        <p:nvPicPr>
          <p:cNvPr id="19" name="图片 18">
            <a:hlinkClick r:id="rId4" action="ppaction://hlinksldjump"/>
            <a:extLst>
              <a:ext uri="{FF2B5EF4-FFF2-40B4-BE49-F238E27FC236}">
                <a16:creationId xmlns:a16="http://schemas.microsoft.com/office/drawing/2014/main" xmlns="" id="{53A4217B-E861-47A3-85F8-320DC871C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27" y="3811460"/>
            <a:ext cx="128016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7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285681E-63BB-427D-838A-01B210288E01}"/>
              </a:ext>
            </a:extLst>
          </p:cNvPr>
          <p:cNvGrpSpPr/>
          <p:nvPr/>
        </p:nvGrpSpPr>
        <p:grpSpPr>
          <a:xfrm>
            <a:off x="208221" y="255809"/>
            <a:ext cx="751192" cy="574537"/>
            <a:chOff x="6465859" y="1148078"/>
            <a:chExt cx="751192" cy="574537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xmlns="" id="{7545E82C-287A-47FA-8D8B-EE440D47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59" y="1148078"/>
              <a:ext cx="672994" cy="574537"/>
            </a:xfrm>
            <a:custGeom>
              <a:avLst/>
              <a:gdLst>
                <a:gd name="T0" fmla="*/ 1459 w 1883"/>
                <a:gd name="T1" fmla="*/ 198 h 1868"/>
                <a:gd name="T2" fmla="*/ 1841 w 1883"/>
                <a:gd name="T3" fmla="*/ 1579 h 1868"/>
                <a:gd name="T4" fmla="*/ 1595 w 1883"/>
                <a:gd name="T5" fmla="*/ 1828 h 1868"/>
                <a:gd name="T6" fmla="*/ 202 w 1883"/>
                <a:gd name="T7" fmla="*/ 1462 h 1868"/>
                <a:gd name="T8" fmla="*/ 110 w 1883"/>
                <a:gd name="T9" fmla="*/ 1124 h 1868"/>
                <a:gd name="T10" fmla="*/ 1121 w 1883"/>
                <a:gd name="T11" fmla="*/ 109 h 1868"/>
                <a:gd name="T12" fmla="*/ 1459 w 1883"/>
                <a:gd name="T13" fmla="*/ 198 h 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3" h="1868">
                  <a:moveTo>
                    <a:pt x="1459" y="198"/>
                  </a:moveTo>
                  <a:cubicBezTo>
                    <a:pt x="1841" y="1579"/>
                    <a:pt x="1841" y="1579"/>
                    <a:pt x="1841" y="1579"/>
                  </a:cubicBezTo>
                  <a:cubicBezTo>
                    <a:pt x="1883" y="1729"/>
                    <a:pt x="1746" y="1868"/>
                    <a:pt x="1595" y="1828"/>
                  </a:cubicBezTo>
                  <a:cubicBezTo>
                    <a:pt x="202" y="1462"/>
                    <a:pt x="202" y="1462"/>
                    <a:pt x="202" y="1462"/>
                  </a:cubicBezTo>
                  <a:cubicBezTo>
                    <a:pt x="51" y="1423"/>
                    <a:pt x="0" y="1235"/>
                    <a:pt x="110" y="1124"/>
                  </a:cubicBezTo>
                  <a:cubicBezTo>
                    <a:pt x="1121" y="109"/>
                    <a:pt x="1121" y="109"/>
                    <a:pt x="1121" y="109"/>
                  </a:cubicBezTo>
                  <a:cubicBezTo>
                    <a:pt x="1231" y="0"/>
                    <a:pt x="1418" y="49"/>
                    <a:pt x="1459" y="198"/>
                  </a:cubicBezTo>
                  <a:close/>
                </a:path>
              </a:pathLst>
            </a:custGeom>
            <a:solidFill>
              <a:srgbClr val="C9E7FF"/>
            </a:solidFill>
            <a:ln>
              <a:noFill/>
            </a:ln>
            <a:effectLst>
              <a:outerShdw blurRad="165100" dist="127000" dir="2700000" algn="tl" rotWithShape="0">
                <a:srgbClr val="177DE3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01FCE2DA-DFED-4153-A5C0-AFF3104ED6E6}"/>
                </a:ext>
              </a:extLst>
            </p:cNvPr>
            <p:cNvSpPr txBox="1"/>
            <p:nvPr/>
          </p:nvSpPr>
          <p:spPr>
            <a:xfrm>
              <a:off x="6465859" y="1173737"/>
              <a:ext cx="751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314A45D-DC43-4EFC-9E15-2D0BCEB178E0}"/>
              </a:ext>
            </a:extLst>
          </p:cNvPr>
          <p:cNvSpPr txBox="1"/>
          <p:nvPr/>
        </p:nvSpPr>
        <p:spPr>
          <a:xfrm>
            <a:off x="898980" y="25580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2400" b="1" dirty="0">
              <a:solidFill>
                <a:srgbClr val="2344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" y="0"/>
            <a:ext cx="813174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447370" y="412015"/>
            <a:ext cx="374463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15789"/>
                </a:solidFill>
              </a:rPr>
              <a:t>斯坦福问答数据集</a:t>
            </a:r>
            <a:r>
              <a:rPr lang="en-US" altLang="zh-CN" b="1" dirty="0" err="1">
                <a:solidFill>
                  <a:srgbClr val="315789"/>
                </a:solidFill>
              </a:rPr>
              <a:t>SQuAD</a:t>
            </a:r>
            <a:r>
              <a:rPr lang="en-US" altLang="zh-CN" b="1" dirty="0">
                <a:solidFill>
                  <a:srgbClr val="315789"/>
                </a:solidFill>
              </a:rPr>
              <a:t> </a:t>
            </a:r>
            <a:r>
              <a:rPr lang="en-US" altLang="zh-CN" b="1" dirty="0" smtClean="0">
                <a:solidFill>
                  <a:srgbClr val="315789"/>
                </a:solidFill>
              </a:rPr>
              <a:t>v1.1</a:t>
            </a:r>
          </a:p>
          <a:p>
            <a:r>
              <a:rPr lang="zh-CN" altLang="en-US" sz="1400" dirty="0"/>
              <a:t>任务：给出一个问题和包含答案的来自维基百科的一个段落，任务是预测该段落中的其答案文本</a:t>
            </a:r>
            <a:r>
              <a:rPr lang="zh-CN" altLang="en-US" sz="1400"/>
              <a:t>的</a:t>
            </a:r>
            <a:r>
              <a:rPr lang="zh-CN" altLang="en-US" sz="1400" smtClean="0"/>
              <a:t>跨度</a:t>
            </a:r>
            <a:r>
              <a:rPr lang="zh-CN" altLang="en-US" sz="1400"/>
              <a:t>。</a:t>
            </a:r>
            <a:endParaRPr lang="zh-CN" altLang="en-US" sz="1400" dirty="0"/>
          </a:p>
          <a:p>
            <a:endParaRPr lang="zh-CN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8447370" y="2197894"/>
            <a:ext cx="359142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15789"/>
                </a:solidFill>
              </a:rPr>
              <a:t>命名实体识别（</a:t>
            </a:r>
            <a:r>
              <a:rPr lang="en-US" altLang="zh-CN" b="1" dirty="0">
                <a:solidFill>
                  <a:srgbClr val="315789"/>
                </a:solidFill>
              </a:rPr>
              <a:t>NER</a:t>
            </a:r>
            <a:r>
              <a:rPr lang="zh-CN" altLang="en-US" b="1" dirty="0">
                <a:solidFill>
                  <a:srgbClr val="315789"/>
                </a:solidFill>
              </a:rPr>
              <a:t>）</a:t>
            </a:r>
            <a:r>
              <a:rPr lang="zh-CN" altLang="en-US" b="1" dirty="0"/>
              <a:t/>
            </a:r>
            <a:br>
              <a:rPr lang="zh-CN" altLang="en-US" b="1" dirty="0"/>
            </a:br>
            <a:r>
              <a:rPr lang="zh-CN" altLang="en-US" sz="1400" dirty="0"/>
              <a:t>数据集：</a:t>
            </a:r>
            <a:r>
              <a:rPr lang="en-US" altLang="zh-CN" sz="1400" dirty="0" err="1"/>
              <a:t>CoNLL</a:t>
            </a:r>
            <a:r>
              <a:rPr lang="en-US" altLang="zh-CN" sz="1400" dirty="0"/>
              <a:t> 2003</a:t>
            </a:r>
            <a:r>
              <a:rPr lang="zh-CN" altLang="en-US" sz="1400" dirty="0"/>
              <a:t>命名实体识别</a:t>
            </a:r>
            <a:r>
              <a:rPr lang="en-US" altLang="zh-CN" sz="1400" dirty="0"/>
              <a:t>(NER)</a:t>
            </a:r>
            <a:r>
              <a:rPr lang="zh-CN" altLang="en-US" sz="1400" dirty="0"/>
              <a:t>数据集，由</a:t>
            </a:r>
            <a:r>
              <a:rPr lang="en-US" altLang="zh-CN" sz="1400" dirty="0"/>
              <a:t>200k</a:t>
            </a:r>
            <a:r>
              <a:rPr lang="zh-CN" altLang="en-US" sz="1400" dirty="0"/>
              <a:t>个训练单词组成，这些单词已注释为人员、组织、位置、杂项或其他</a:t>
            </a:r>
            <a:r>
              <a:rPr lang="en-US" altLang="zh-CN" sz="1400" dirty="0"/>
              <a:t>(</a:t>
            </a:r>
            <a:r>
              <a:rPr lang="zh-CN" altLang="en-US" sz="1400" dirty="0"/>
              <a:t>非命名实体</a:t>
            </a:r>
            <a:r>
              <a:rPr lang="en-US" altLang="zh-CN" sz="1400" dirty="0"/>
              <a:t>)</a:t>
            </a:r>
            <a:r>
              <a:rPr lang="zh-CN" altLang="en-US" sz="1400" dirty="0"/>
              <a:t>。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8447370" y="4775200"/>
          <a:ext cx="357187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743076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rgbClr val="315789"/>
                          </a:solidFill>
                          <a:latin typeface="+mn-lt"/>
                          <a:ea typeface="+mn-ea"/>
                          <a:cs typeface="+mn-cs"/>
                        </a:rPr>
                        <a:t>单句分类</a:t>
                      </a:r>
                    </a:p>
                  </a:txBody>
                  <a:tcPr marL="137160" marR="137160" marT="137160" marB="137160" anchor="ctr">
                    <a:lnR w="571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rgbClr val="315789"/>
                          </a:solidFill>
                          <a:latin typeface="+mn-lt"/>
                          <a:ea typeface="+mn-ea"/>
                          <a:cs typeface="+mn-cs"/>
                        </a:rPr>
                        <a:t>两句间关系</a:t>
                      </a:r>
                    </a:p>
                  </a:txBody>
                  <a:tcPr marL="137160" marR="137160" marT="137160" marB="137160" anchor="ctr">
                    <a:lnL w="571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8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rgbClr val="315789"/>
                          </a:solidFill>
                          <a:latin typeface="+mn-lt"/>
                          <a:ea typeface="+mn-ea"/>
                          <a:cs typeface="+mn-cs"/>
                        </a:rPr>
                        <a:t>问答</a:t>
                      </a:r>
                    </a:p>
                  </a:txBody>
                  <a:tcPr marL="137160" marR="137160" marT="137160" marB="137160" anchor="ctr">
                    <a:lnR w="571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rgbClr val="315789"/>
                          </a:solidFill>
                          <a:latin typeface="+mn-lt"/>
                          <a:ea typeface="+mn-ea"/>
                          <a:cs typeface="+mn-cs"/>
                        </a:rPr>
                        <a:t>序列标注</a:t>
                      </a:r>
                    </a:p>
                  </a:txBody>
                  <a:tcPr marL="137160" marR="137160" marT="137160" marB="137160" anchor="ctr">
                    <a:lnL w="571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21" name="稻壳儿小白白(http://dwz.cn/Wu2UP)">
            <a:hlinkClick r:id="" action="ppaction://hlinkshowjump?jump=previousslide"/>
          </p:cNvPr>
          <p:cNvSpPr>
            <a:spLocks noEditPoints="1"/>
          </p:cNvSpPr>
          <p:nvPr/>
        </p:nvSpPr>
        <p:spPr bwMode="auto">
          <a:xfrm>
            <a:off x="11460319" y="6262445"/>
            <a:ext cx="368414" cy="304089"/>
          </a:xfrm>
          <a:custGeom>
            <a:avLst/>
            <a:gdLst>
              <a:gd name="T0" fmla="*/ 50 w 53"/>
              <a:gd name="T1" fmla="*/ 28 h 44"/>
              <a:gd name="T2" fmla="*/ 26 w 53"/>
              <a:gd name="T3" fmla="*/ 44 h 44"/>
              <a:gd name="T4" fmla="*/ 2 w 53"/>
              <a:gd name="T5" fmla="*/ 28 h 44"/>
              <a:gd name="T6" fmla="*/ 0 w 53"/>
              <a:gd name="T7" fmla="*/ 21 h 44"/>
              <a:gd name="T8" fmla="*/ 10 w 53"/>
              <a:gd name="T9" fmla="*/ 17 h 44"/>
              <a:gd name="T10" fmla="*/ 29 w 53"/>
              <a:gd name="T11" fmla="*/ 1 h 44"/>
              <a:gd name="T12" fmla="*/ 40 w 53"/>
              <a:gd name="T13" fmla="*/ 3 h 44"/>
              <a:gd name="T14" fmla="*/ 49 w 53"/>
              <a:gd name="T15" fmla="*/ 5 h 44"/>
              <a:gd name="T16" fmla="*/ 39 w 53"/>
              <a:gd name="T17" fmla="*/ 5 h 44"/>
              <a:gd name="T18" fmla="*/ 28 w 53"/>
              <a:gd name="T19" fmla="*/ 13 h 44"/>
              <a:gd name="T20" fmla="*/ 47 w 53"/>
              <a:gd name="T21" fmla="*/ 15 h 44"/>
              <a:gd name="T22" fmla="*/ 50 w 53"/>
              <a:gd name="T23" fmla="*/ 27 h 44"/>
              <a:gd name="T24" fmla="*/ 8 w 53"/>
              <a:gd name="T25" fmla="*/ 18 h 44"/>
              <a:gd name="T26" fmla="*/ 2 w 53"/>
              <a:gd name="T27" fmla="*/ 21 h 44"/>
              <a:gd name="T28" fmla="*/ 48 w 53"/>
              <a:gd name="T29" fmla="*/ 28 h 44"/>
              <a:gd name="T30" fmla="*/ 26 w 53"/>
              <a:gd name="T31" fmla="*/ 15 h 44"/>
              <a:gd name="T32" fmla="*/ 4 w 53"/>
              <a:gd name="T33" fmla="*/ 28 h 44"/>
              <a:gd name="T34" fmla="*/ 26 w 53"/>
              <a:gd name="T35" fmla="*/ 42 h 44"/>
              <a:gd name="T36" fmla="*/ 48 w 53"/>
              <a:gd name="T37" fmla="*/ 28 h 44"/>
              <a:gd name="T38" fmla="*/ 14 w 53"/>
              <a:gd name="T39" fmla="*/ 25 h 44"/>
              <a:gd name="T40" fmla="*/ 22 w 53"/>
              <a:gd name="T41" fmla="*/ 25 h 44"/>
              <a:gd name="T42" fmla="*/ 35 w 53"/>
              <a:gd name="T43" fmla="*/ 34 h 44"/>
              <a:gd name="T44" fmla="*/ 26 w 53"/>
              <a:gd name="T45" fmla="*/ 39 h 44"/>
              <a:gd name="T46" fmla="*/ 18 w 53"/>
              <a:gd name="T47" fmla="*/ 36 h 44"/>
              <a:gd name="T48" fmla="*/ 19 w 53"/>
              <a:gd name="T49" fmla="*/ 34 h 44"/>
              <a:gd name="T50" fmla="*/ 26 w 53"/>
              <a:gd name="T51" fmla="*/ 37 h 44"/>
              <a:gd name="T52" fmla="*/ 35 w 53"/>
              <a:gd name="T53" fmla="*/ 34 h 44"/>
              <a:gd name="T54" fmla="*/ 34 w 53"/>
              <a:gd name="T55" fmla="*/ 29 h 44"/>
              <a:gd name="T56" fmla="*/ 34 w 53"/>
              <a:gd name="T57" fmla="*/ 22 h 44"/>
              <a:gd name="T58" fmla="*/ 41 w 53"/>
              <a:gd name="T59" fmla="*/ 5 h 44"/>
              <a:gd name="T60" fmla="*/ 47 w 53"/>
              <a:gd name="T61" fmla="*/ 5 h 44"/>
              <a:gd name="T62" fmla="*/ 41 w 53"/>
              <a:gd name="T63" fmla="*/ 5 h 44"/>
              <a:gd name="T64" fmla="*/ 47 w 53"/>
              <a:gd name="T65" fmla="*/ 17 h 44"/>
              <a:gd name="T66" fmla="*/ 49 w 53"/>
              <a:gd name="T67" fmla="*/ 25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3" h="44">
                <a:moveTo>
                  <a:pt x="50" y="27"/>
                </a:moveTo>
                <a:cubicBezTo>
                  <a:pt x="50" y="27"/>
                  <a:pt x="50" y="28"/>
                  <a:pt x="50" y="28"/>
                </a:cubicBezTo>
                <a:cubicBezTo>
                  <a:pt x="50" y="33"/>
                  <a:pt x="47" y="37"/>
                  <a:pt x="43" y="40"/>
                </a:cubicBezTo>
                <a:cubicBezTo>
                  <a:pt x="38" y="43"/>
                  <a:pt x="32" y="44"/>
                  <a:pt x="26" y="44"/>
                </a:cubicBezTo>
                <a:cubicBezTo>
                  <a:pt x="20" y="44"/>
                  <a:pt x="14" y="43"/>
                  <a:pt x="9" y="40"/>
                </a:cubicBezTo>
                <a:cubicBezTo>
                  <a:pt x="5" y="37"/>
                  <a:pt x="2" y="33"/>
                  <a:pt x="2" y="28"/>
                </a:cubicBezTo>
                <a:cubicBezTo>
                  <a:pt x="2" y="28"/>
                  <a:pt x="2" y="27"/>
                  <a:pt x="2" y="27"/>
                </a:cubicBezTo>
                <a:cubicBezTo>
                  <a:pt x="1" y="26"/>
                  <a:pt x="0" y="24"/>
                  <a:pt x="0" y="21"/>
                </a:cubicBezTo>
                <a:cubicBezTo>
                  <a:pt x="0" y="18"/>
                  <a:pt x="2" y="15"/>
                  <a:pt x="6" y="15"/>
                </a:cubicBezTo>
                <a:cubicBezTo>
                  <a:pt x="7" y="15"/>
                  <a:pt x="9" y="16"/>
                  <a:pt x="10" y="17"/>
                </a:cubicBezTo>
                <a:cubicBezTo>
                  <a:pt x="14" y="14"/>
                  <a:pt x="20" y="13"/>
                  <a:pt x="25" y="1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30" y="0"/>
                  <a:pt x="30" y="0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1"/>
                  <a:pt x="42" y="0"/>
                  <a:pt x="44" y="0"/>
                </a:cubicBezTo>
                <a:cubicBezTo>
                  <a:pt x="47" y="0"/>
                  <a:pt x="49" y="2"/>
                  <a:pt x="49" y="5"/>
                </a:cubicBezTo>
                <a:cubicBezTo>
                  <a:pt x="49" y="7"/>
                  <a:pt x="47" y="10"/>
                  <a:pt x="44" y="10"/>
                </a:cubicBezTo>
                <a:cubicBezTo>
                  <a:pt x="41" y="10"/>
                  <a:pt x="39" y="7"/>
                  <a:pt x="39" y="5"/>
                </a:cubicBezTo>
                <a:cubicBezTo>
                  <a:pt x="31" y="3"/>
                  <a:pt x="31" y="3"/>
                  <a:pt x="31" y="3"/>
                </a:cubicBezTo>
                <a:cubicBezTo>
                  <a:pt x="28" y="13"/>
                  <a:pt x="28" y="13"/>
                  <a:pt x="28" y="13"/>
                </a:cubicBezTo>
                <a:cubicBezTo>
                  <a:pt x="33" y="13"/>
                  <a:pt x="39" y="14"/>
                  <a:pt x="43" y="17"/>
                </a:cubicBezTo>
                <a:cubicBezTo>
                  <a:pt x="44" y="16"/>
                  <a:pt x="45" y="15"/>
                  <a:pt x="47" y="15"/>
                </a:cubicBezTo>
                <a:cubicBezTo>
                  <a:pt x="50" y="15"/>
                  <a:pt x="53" y="18"/>
                  <a:pt x="53" y="21"/>
                </a:cubicBezTo>
                <a:cubicBezTo>
                  <a:pt x="53" y="24"/>
                  <a:pt x="52" y="26"/>
                  <a:pt x="50" y="27"/>
                </a:cubicBezTo>
                <a:close/>
                <a:moveTo>
                  <a:pt x="3" y="24"/>
                </a:moveTo>
                <a:cubicBezTo>
                  <a:pt x="4" y="22"/>
                  <a:pt x="6" y="20"/>
                  <a:pt x="8" y="18"/>
                </a:cubicBezTo>
                <a:cubicBezTo>
                  <a:pt x="7" y="18"/>
                  <a:pt x="6" y="17"/>
                  <a:pt x="6" y="17"/>
                </a:cubicBezTo>
                <a:cubicBezTo>
                  <a:pt x="3" y="17"/>
                  <a:pt x="2" y="19"/>
                  <a:pt x="2" y="21"/>
                </a:cubicBezTo>
                <a:cubicBezTo>
                  <a:pt x="2" y="23"/>
                  <a:pt x="2" y="24"/>
                  <a:pt x="3" y="24"/>
                </a:cubicBezTo>
                <a:close/>
                <a:moveTo>
                  <a:pt x="48" y="28"/>
                </a:moveTo>
                <a:cubicBezTo>
                  <a:pt x="48" y="25"/>
                  <a:pt x="46" y="21"/>
                  <a:pt x="42" y="19"/>
                </a:cubicBezTo>
                <a:cubicBezTo>
                  <a:pt x="37" y="16"/>
                  <a:pt x="32" y="15"/>
                  <a:pt x="26" y="15"/>
                </a:cubicBezTo>
                <a:cubicBezTo>
                  <a:pt x="20" y="15"/>
                  <a:pt x="15" y="16"/>
                  <a:pt x="11" y="19"/>
                </a:cubicBezTo>
                <a:cubicBezTo>
                  <a:pt x="7" y="21"/>
                  <a:pt x="4" y="25"/>
                  <a:pt x="4" y="28"/>
                </a:cubicBezTo>
                <a:cubicBezTo>
                  <a:pt x="4" y="32"/>
                  <a:pt x="7" y="35"/>
                  <a:pt x="11" y="38"/>
                </a:cubicBezTo>
                <a:cubicBezTo>
                  <a:pt x="15" y="41"/>
                  <a:pt x="20" y="42"/>
                  <a:pt x="26" y="42"/>
                </a:cubicBezTo>
                <a:cubicBezTo>
                  <a:pt x="32" y="42"/>
                  <a:pt x="37" y="41"/>
                  <a:pt x="42" y="38"/>
                </a:cubicBezTo>
                <a:cubicBezTo>
                  <a:pt x="46" y="35"/>
                  <a:pt x="48" y="32"/>
                  <a:pt x="48" y="28"/>
                </a:cubicBezTo>
                <a:close/>
                <a:moveTo>
                  <a:pt x="18" y="29"/>
                </a:moveTo>
                <a:cubicBezTo>
                  <a:pt x="16" y="29"/>
                  <a:pt x="14" y="27"/>
                  <a:pt x="14" y="25"/>
                </a:cubicBezTo>
                <a:cubicBezTo>
                  <a:pt x="14" y="23"/>
                  <a:pt x="16" y="22"/>
                  <a:pt x="18" y="22"/>
                </a:cubicBezTo>
                <a:cubicBezTo>
                  <a:pt x="20" y="22"/>
                  <a:pt x="22" y="23"/>
                  <a:pt x="22" y="25"/>
                </a:cubicBezTo>
                <a:cubicBezTo>
                  <a:pt x="22" y="27"/>
                  <a:pt x="20" y="29"/>
                  <a:pt x="18" y="29"/>
                </a:cubicBezTo>
                <a:close/>
                <a:moveTo>
                  <a:pt x="35" y="34"/>
                </a:moveTo>
                <a:cubicBezTo>
                  <a:pt x="35" y="35"/>
                  <a:pt x="35" y="36"/>
                  <a:pt x="35" y="36"/>
                </a:cubicBezTo>
                <a:cubicBezTo>
                  <a:pt x="33" y="38"/>
                  <a:pt x="30" y="39"/>
                  <a:pt x="26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2" y="39"/>
                  <a:pt x="19" y="38"/>
                  <a:pt x="18" y="36"/>
                </a:cubicBezTo>
                <a:cubicBezTo>
                  <a:pt x="17" y="36"/>
                  <a:pt x="17" y="35"/>
                  <a:pt x="18" y="34"/>
                </a:cubicBezTo>
                <a:cubicBezTo>
                  <a:pt x="18" y="34"/>
                  <a:pt x="19" y="34"/>
                  <a:pt x="19" y="34"/>
                </a:cubicBezTo>
                <a:cubicBezTo>
                  <a:pt x="20" y="36"/>
                  <a:pt x="23" y="37"/>
                  <a:pt x="26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30" y="37"/>
                  <a:pt x="32" y="36"/>
                  <a:pt x="33" y="34"/>
                </a:cubicBezTo>
                <a:cubicBezTo>
                  <a:pt x="34" y="34"/>
                  <a:pt x="34" y="34"/>
                  <a:pt x="35" y="34"/>
                </a:cubicBezTo>
                <a:close/>
                <a:moveTo>
                  <a:pt x="38" y="25"/>
                </a:moveTo>
                <a:cubicBezTo>
                  <a:pt x="38" y="27"/>
                  <a:pt x="36" y="29"/>
                  <a:pt x="34" y="29"/>
                </a:cubicBezTo>
                <a:cubicBezTo>
                  <a:pt x="32" y="29"/>
                  <a:pt x="31" y="27"/>
                  <a:pt x="31" y="25"/>
                </a:cubicBezTo>
                <a:cubicBezTo>
                  <a:pt x="31" y="23"/>
                  <a:pt x="32" y="22"/>
                  <a:pt x="34" y="22"/>
                </a:cubicBezTo>
                <a:cubicBezTo>
                  <a:pt x="36" y="22"/>
                  <a:pt x="38" y="23"/>
                  <a:pt x="38" y="25"/>
                </a:cubicBezTo>
                <a:close/>
                <a:moveTo>
                  <a:pt x="41" y="5"/>
                </a:moveTo>
                <a:cubicBezTo>
                  <a:pt x="41" y="6"/>
                  <a:pt x="43" y="8"/>
                  <a:pt x="44" y="8"/>
                </a:cubicBezTo>
                <a:cubicBezTo>
                  <a:pt x="46" y="8"/>
                  <a:pt x="47" y="6"/>
                  <a:pt x="47" y="5"/>
                </a:cubicBezTo>
                <a:cubicBezTo>
                  <a:pt x="47" y="3"/>
                  <a:pt x="46" y="2"/>
                  <a:pt x="44" y="2"/>
                </a:cubicBezTo>
                <a:cubicBezTo>
                  <a:pt x="43" y="2"/>
                  <a:pt x="41" y="3"/>
                  <a:pt x="41" y="5"/>
                </a:cubicBezTo>
                <a:close/>
                <a:moveTo>
                  <a:pt x="51" y="21"/>
                </a:moveTo>
                <a:cubicBezTo>
                  <a:pt x="51" y="19"/>
                  <a:pt x="49" y="17"/>
                  <a:pt x="47" y="17"/>
                </a:cubicBezTo>
                <a:cubicBezTo>
                  <a:pt x="46" y="17"/>
                  <a:pt x="45" y="18"/>
                  <a:pt x="44" y="18"/>
                </a:cubicBezTo>
                <a:cubicBezTo>
                  <a:pt x="47" y="20"/>
                  <a:pt x="48" y="22"/>
                  <a:pt x="49" y="25"/>
                </a:cubicBezTo>
                <a:cubicBezTo>
                  <a:pt x="50" y="24"/>
                  <a:pt x="51" y="23"/>
                  <a:pt x="51" y="2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3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285681E-63BB-427D-838A-01B210288E01}"/>
              </a:ext>
            </a:extLst>
          </p:cNvPr>
          <p:cNvGrpSpPr/>
          <p:nvPr/>
        </p:nvGrpSpPr>
        <p:grpSpPr>
          <a:xfrm>
            <a:off x="208221" y="255809"/>
            <a:ext cx="751192" cy="574537"/>
            <a:chOff x="6465859" y="1148078"/>
            <a:chExt cx="751192" cy="574537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xmlns="" id="{7545E82C-287A-47FA-8D8B-EE440D47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59" y="1148078"/>
              <a:ext cx="672994" cy="574537"/>
            </a:xfrm>
            <a:custGeom>
              <a:avLst/>
              <a:gdLst>
                <a:gd name="T0" fmla="*/ 1459 w 1883"/>
                <a:gd name="T1" fmla="*/ 198 h 1868"/>
                <a:gd name="T2" fmla="*/ 1841 w 1883"/>
                <a:gd name="T3" fmla="*/ 1579 h 1868"/>
                <a:gd name="T4" fmla="*/ 1595 w 1883"/>
                <a:gd name="T5" fmla="*/ 1828 h 1868"/>
                <a:gd name="T6" fmla="*/ 202 w 1883"/>
                <a:gd name="T7" fmla="*/ 1462 h 1868"/>
                <a:gd name="T8" fmla="*/ 110 w 1883"/>
                <a:gd name="T9" fmla="*/ 1124 h 1868"/>
                <a:gd name="T10" fmla="*/ 1121 w 1883"/>
                <a:gd name="T11" fmla="*/ 109 h 1868"/>
                <a:gd name="T12" fmla="*/ 1459 w 1883"/>
                <a:gd name="T13" fmla="*/ 198 h 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3" h="1868">
                  <a:moveTo>
                    <a:pt x="1459" y="198"/>
                  </a:moveTo>
                  <a:cubicBezTo>
                    <a:pt x="1841" y="1579"/>
                    <a:pt x="1841" y="1579"/>
                    <a:pt x="1841" y="1579"/>
                  </a:cubicBezTo>
                  <a:cubicBezTo>
                    <a:pt x="1883" y="1729"/>
                    <a:pt x="1746" y="1868"/>
                    <a:pt x="1595" y="1828"/>
                  </a:cubicBezTo>
                  <a:cubicBezTo>
                    <a:pt x="202" y="1462"/>
                    <a:pt x="202" y="1462"/>
                    <a:pt x="202" y="1462"/>
                  </a:cubicBezTo>
                  <a:cubicBezTo>
                    <a:pt x="51" y="1423"/>
                    <a:pt x="0" y="1235"/>
                    <a:pt x="110" y="1124"/>
                  </a:cubicBezTo>
                  <a:cubicBezTo>
                    <a:pt x="1121" y="109"/>
                    <a:pt x="1121" y="109"/>
                    <a:pt x="1121" y="109"/>
                  </a:cubicBezTo>
                  <a:cubicBezTo>
                    <a:pt x="1231" y="0"/>
                    <a:pt x="1418" y="49"/>
                    <a:pt x="1459" y="198"/>
                  </a:cubicBezTo>
                  <a:close/>
                </a:path>
              </a:pathLst>
            </a:custGeom>
            <a:solidFill>
              <a:srgbClr val="C9E7FF"/>
            </a:solidFill>
            <a:ln>
              <a:noFill/>
            </a:ln>
            <a:effectLst>
              <a:outerShdw blurRad="165100" dist="127000" dir="2700000" algn="tl" rotWithShape="0">
                <a:srgbClr val="177DE3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01FCE2DA-DFED-4153-A5C0-AFF3104ED6E6}"/>
                </a:ext>
              </a:extLst>
            </p:cNvPr>
            <p:cNvSpPr txBox="1"/>
            <p:nvPr/>
          </p:nvSpPr>
          <p:spPr>
            <a:xfrm>
              <a:off x="6465859" y="1173737"/>
              <a:ext cx="751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314A45D-DC43-4EFC-9E15-2D0BCEB178E0}"/>
              </a:ext>
            </a:extLst>
          </p:cNvPr>
          <p:cNvSpPr txBox="1"/>
          <p:nvPr/>
        </p:nvSpPr>
        <p:spPr>
          <a:xfrm>
            <a:off x="898980" y="25580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2400" b="1" dirty="0">
              <a:solidFill>
                <a:srgbClr val="2344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1098424" y="3931717"/>
            <a:ext cx="576240" cy="442889"/>
          </a:xfrm>
          <a:prstGeom prst="down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16906" y="1176036"/>
            <a:ext cx="218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 smtClean="0"/>
              <a:t>不同任务</a:t>
            </a:r>
            <a:endParaRPr kumimoji="1" lang="zh-CN" altLang="en-US" b="1" dirty="0"/>
          </a:p>
        </p:txBody>
      </p:sp>
      <p:sp>
        <p:nvSpPr>
          <p:cNvPr id="20" name="圆角矩形 19"/>
          <p:cNvSpPr/>
          <p:nvPr/>
        </p:nvSpPr>
        <p:spPr>
          <a:xfrm>
            <a:off x="608471" y="4441267"/>
            <a:ext cx="1531144" cy="885825"/>
          </a:xfrm>
          <a:prstGeom prst="roundRect">
            <a:avLst/>
          </a:prstGeom>
          <a:solidFill>
            <a:srgbClr val="FF999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551253" y="6023500"/>
            <a:ext cx="1556147" cy="484290"/>
          </a:xfrm>
          <a:prstGeom prst="roundRect">
            <a:avLst/>
          </a:prstGeom>
          <a:solidFill>
            <a:srgbClr val="FF999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结果</a:t>
            </a:r>
          </a:p>
        </p:txBody>
      </p:sp>
      <p:grpSp>
        <p:nvGrpSpPr>
          <p:cNvPr id="23" name="组 22"/>
          <p:cNvGrpSpPr/>
          <p:nvPr/>
        </p:nvGrpSpPr>
        <p:grpSpPr>
          <a:xfrm>
            <a:off x="438491" y="2291206"/>
            <a:ext cx="1785960" cy="1482336"/>
            <a:chOff x="2852808" y="1132258"/>
            <a:chExt cx="1785960" cy="1482336"/>
          </a:xfrm>
        </p:grpSpPr>
        <p:sp>
          <p:nvSpPr>
            <p:cNvPr id="24" name="椭圆 23"/>
            <p:cNvSpPr/>
            <p:nvPr/>
          </p:nvSpPr>
          <p:spPr>
            <a:xfrm>
              <a:off x="2902814" y="162991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795783" y="124539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424314" y="11953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576714" y="13477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729114" y="15001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881514" y="16525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033914" y="18049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186307" y="1971629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4338714" y="21097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948183" y="153352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743395" y="201452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3895795" y="216692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186307" y="136919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200595" y="247172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852808" y="192640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248035" y="167399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86179" y="2233589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667181" y="238360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991060" y="240501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186146" y="2414570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479055" y="2004960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119514" y="190494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52820" y="210497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069508" y="1319189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290942" y="14192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443342" y="15716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595742" y="17240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748142" y="18764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900542" y="20288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4052942" y="21812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4205342" y="23336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829126" y="251458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012476" y="120495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176729" y="163345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483964" y="228121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617151" y="113225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012476" y="136919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362396" y="184780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3614787" y="220501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3183765" y="212881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3493342" y="2455000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4386355" y="155257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538756" y="182401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483964" y="204306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326802" y="185499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9214462" y="3457423"/>
            <a:ext cx="1531144" cy="885825"/>
          </a:xfrm>
          <a:prstGeom prst="roundRect">
            <a:avLst/>
          </a:prstGeom>
          <a:solidFill>
            <a:srgbClr val="FF999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预训练模型</a:t>
            </a:r>
          </a:p>
        </p:txBody>
      </p:sp>
      <p:sp>
        <p:nvSpPr>
          <p:cNvPr id="95" name="圆角矩形 94"/>
          <p:cNvSpPr/>
          <p:nvPr/>
        </p:nvSpPr>
        <p:spPr>
          <a:xfrm>
            <a:off x="8048776" y="5594791"/>
            <a:ext cx="1556147" cy="484290"/>
          </a:xfrm>
          <a:prstGeom prst="roundRect">
            <a:avLst/>
          </a:prstGeom>
          <a:solidFill>
            <a:srgbClr val="FF999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结果</a:t>
            </a:r>
          </a:p>
        </p:txBody>
      </p:sp>
      <p:sp>
        <p:nvSpPr>
          <p:cNvPr id="96" name="圆角矩形 95"/>
          <p:cNvSpPr/>
          <p:nvPr/>
        </p:nvSpPr>
        <p:spPr>
          <a:xfrm>
            <a:off x="10339659" y="5594791"/>
            <a:ext cx="1556147" cy="484290"/>
          </a:xfrm>
          <a:prstGeom prst="roundRect">
            <a:avLst/>
          </a:prstGeom>
          <a:solidFill>
            <a:srgbClr val="FF999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</a:rPr>
              <a:t>结果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9411985" y="4924036"/>
            <a:ext cx="205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Fine-tuning</a:t>
            </a:r>
            <a:endParaRPr kumimoji="1"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10379781" y="3715669"/>
            <a:ext cx="158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 err="1"/>
              <a:t>pre_train</a:t>
            </a:r>
            <a:r>
              <a:rPr lang="zh-CN" altLang="en-US" dirty="0"/>
              <a:t> </a:t>
            </a:r>
            <a:endParaRPr lang="en-US" altLang="zh-CN" dirty="0"/>
          </a:p>
        </p:txBody>
      </p:sp>
      <p:grpSp>
        <p:nvGrpSpPr>
          <p:cNvPr id="6" name="组 5"/>
          <p:cNvGrpSpPr/>
          <p:nvPr/>
        </p:nvGrpSpPr>
        <p:grpSpPr>
          <a:xfrm>
            <a:off x="10729381" y="2082494"/>
            <a:ext cx="647760" cy="815559"/>
            <a:chOff x="6321496" y="607119"/>
            <a:chExt cx="647760" cy="815559"/>
          </a:xfrm>
        </p:grpSpPr>
        <p:sp>
          <p:nvSpPr>
            <p:cNvPr id="101" name="椭圆 100"/>
            <p:cNvSpPr/>
            <p:nvPr/>
          </p:nvSpPr>
          <p:spPr>
            <a:xfrm>
              <a:off x="6869244" y="72025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6497775" y="670246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6650175" y="822646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6802575" y="975046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6321496" y="1148856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6364403" y="89406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6516803" y="104646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669203" y="119886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6690612" y="607119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6435857" y="1322666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5" name="组 144"/>
          <p:cNvGrpSpPr/>
          <p:nvPr/>
        </p:nvGrpSpPr>
        <p:grpSpPr>
          <a:xfrm>
            <a:off x="2652732" y="2261266"/>
            <a:ext cx="1785960" cy="1482336"/>
            <a:chOff x="2852808" y="1132258"/>
            <a:chExt cx="1785960" cy="1482336"/>
          </a:xfrm>
        </p:grpSpPr>
        <p:sp>
          <p:nvSpPr>
            <p:cNvPr id="146" name="椭圆 145"/>
            <p:cNvSpPr/>
            <p:nvPr/>
          </p:nvSpPr>
          <p:spPr>
            <a:xfrm>
              <a:off x="2902814" y="162991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3795783" y="124539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3424314" y="11953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3576714" y="13477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3729114" y="15001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3881514" y="16525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4033914" y="18049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4186307" y="1971629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4338714" y="21097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3948183" y="153352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3743395" y="201452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3895795" y="216692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4186307" y="136919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9" name="椭圆 158"/>
            <p:cNvSpPr/>
            <p:nvPr/>
          </p:nvSpPr>
          <p:spPr>
            <a:xfrm>
              <a:off x="4200595" y="247172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2852808" y="192640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3248035" y="167399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3386179" y="2233589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3667181" y="238360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3991060" y="240501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3186146" y="2414570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3479055" y="2004960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3119514" y="190494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2952820" y="210497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3069508" y="1319189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3290942" y="14192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3443342" y="15716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3595742" y="17240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3748142" y="18764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3900542" y="20288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4052942" y="21812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4205342" y="23336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3829126" y="251458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4012476" y="120495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4176729" y="163345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4483964" y="228121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3617151" y="113225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4012476" y="136919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3362396" y="184780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3614787" y="220501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3183765" y="212881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3493342" y="2455000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4386355" y="155257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4538756" y="182401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4483964" y="204306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4326802" y="185499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1" name="下箭头 190"/>
          <p:cNvSpPr/>
          <p:nvPr/>
        </p:nvSpPr>
        <p:spPr>
          <a:xfrm>
            <a:off x="1039421" y="5494873"/>
            <a:ext cx="576240" cy="442889"/>
          </a:xfrm>
          <a:prstGeom prst="down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下箭头 191"/>
          <p:cNvSpPr/>
          <p:nvPr/>
        </p:nvSpPr>
        <p:spPr>
          <a:xfrm>
            <a:off x="3264424" y="3931717"/>
            <a:ext cx="576240" cy="442889"/>
          </a:xfrm>
          <a:prstGeom prst="down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圆角矩形 192"/>
          <p:cNvSpPr/>
          <p:nvPr/>
        </p:nvSpPr>
        <p:spPr>
          <a:xfrm>
            <a:off x="2774471" y="4441267"/>
            <a:ext cx="1531144" cy="885825"/>
          </a:xfrm>
          <a:prstGeom prst="roundRect">
            <a:avLst/>
          </a:prstGeom>
          <a:solidFill>
            <a:srgbClr val="FF999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194" name="圆角矩形 193"/>
          <p:cNvSpPr/>
          <p:nvPr/>
        </p:nvSpPr>
        <p:spPr>
          <a:xfrm>
            <a:off x="2717253" y="6023500"/>
            <a:ext cx="1556147" cy="484290"/>
          </a:xfrm>
          <a:prstGeom prst="roundRect">
            <a:avLst/>
          </a:prstGeom>
          <a:solidFill>
            <a:srgbClr val="FF999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结果</a:t>
            </a:r>
          </a:p>
        </p:txBody>
      </p:sp>
      <p:sp>
        <p:nvSpPr>
          <p:cNvPr id="195" name="下箭头 194"/>
          <p:cNvSpPr/>
          <p:nvPr/>
        </p:nvSpPr>
        <p:spPr>
          <a:xfrm>
            <a:off x="3205421" y="5494873"/>
            <a:ext cx="576240" cy="442889"/>
          </a:xfrm>
          <a:prstGeom prst="down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/>
        </p:nvGrpSpPr>
        <p:grpSpPr>
          <a:xfrm>
            <a:off x="8826851" y="4343247"/>
            <a:ext cx="2290882" cy="1251543"/>
            <a:chOff x="8826851" y="4343247"/>
            <a:chExt cx="2290882" cy="1251543"/>
          </a:xfrm>
        </p:grpSpPr>
        <p:cxnSp>
          <p:nvCxnSpPr>
            <p:cNvPr id="196" name="肘形连接符 195"/>
            <p:cNvCxnSpPr>
              <a:stCxn id="69" idx="2"/>
              <a:endCxn id="95" idx="0"/>
            </p:cNvCxnSpPr>
            <p:nvPr/>
          </p:nvCxnSpPr>
          <p:spPr>
            <a:xfrm rot="5400000">
              <a:off x="8777671" y="4392427"/>
              <a:ext cx="1251543" cy="1153184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肘形连接符 196"/>
            <p:cNvCxnSpPr>
              <a:stCxn id="69" idx="2"/>
              <a:endCxn id="96" idx="0"/>
            </p:cNvCxnSpPr>
            <p:nvPr/>
          </p:nvCxnSpPr>
          <p:spPr>
            <a:xfrm rot="16200000" flipH="1">
              <a:off x="9923112" y="4400169"/>
              <a:ext cx="1251543" cy="1137699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组 243"/>
          <p:cNvGrpSpPr/>
          <p:nvPr/>
        </p:nvGrpSpPr>
        <p:grpSpPr>
          <a:xfrm>
            <a:off x="6128709" y="3003793"/>
            <a:ext cx="1785960" cy="1482336"/>
            <a:chOff x="2852808" y="1132258"/>
            <a:chExt cx="1785960" cy="1482336"/>
          </a:xfrm>
        </p:grpSpPr>
        <p:sp>
          <p:nvSpPr>
            <p:cNvPr id="245" name="椭圆 244"/>
            <p:cNvSpPr/>
            <p:nvPr/>
          </p:nvSpPr>
          <p:spPr>
            <a:xfrm>
              <a:off x="2902814" y="162991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3795783" y="124539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3424314" y="11953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3576714" y="13477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3729114" y="15001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3881514" y="16525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4033914" y="18049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4186307" y="1971629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4338714" y="210978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3948183" y="153352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3743395" y="201452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3895795" y="216692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4186307" y="136919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4200595" y="247172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2852808" y="192640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3248035" y="167399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3386179" y="2233589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3667181" y="238360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3991060" y="240501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3186146" y="2414570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3479055" y="2004960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3119514" y="190494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2952820" y="210497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3069508" y="1319189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3290942" y="14192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3443342" y="15716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3595742" y="17240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3748142" y="18764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3900542" y="20288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4052942" y="21812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4205342" y="233360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3829126" y="251458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4012476" y="120495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4176729" y="163345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4483964" y="228121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3617151" y="1132258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4012476" y="136919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3362396" y="1847805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3614787" y="220501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3183765" y="212881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3493342" y="2455000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4386355" y="155257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4538756" y="1824013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4483964" y="2043067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4326802" y="1854991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0" name="组 289"/>
          <p:cNvGrpSpPr/>
          <p:nvPr/>
        </p:nvGrpSpPr>
        <p:grpSpPr>
          <a:xfrm>
            <a:off x="8603721" y="2045489"/>
            <a:ext cx="647760" cy="815559"/>
            <a:chOff x="6321496" y="607119"/>
            <a:chExt cx="647760" cy="815559"/>
          </a:xfrm>
        </p:grpSpPr>
        <p:sp>
          <p:nvSpPr>
            <p:cNvPr id="291" name="椭圆 290"/>
            <p:cNvSpPr/>
            <p:nvPr/>
          </p:nvSpPr>
          <p:spPr>
            <a:xfrm>
              <a:off x="6869244" y="72025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6497775" y="670246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6650175" y="822646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6802575" y="975046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6321496" y="1148856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6364403" y="89406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6516803" y="104646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6669203" y="1198862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6690612" y="607119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>
              <a:off x="6435857" y="1322666"/>
              <a:ext cx="100012" cy="100012"/>
            </a:xfrm>
            <a:prstGeom prst="ellipse">
              <a:avLst/>
            </a:prstGeom>
            <a:solidFill>
              <a:srgbClr val="EA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1" name="下箭头 300"/>
          <p:cNvSpPr/>
          <p:nvPr/>
        </p:nvSpPr>
        <p:spPr>
          <a:xfrm rot="2129615">
            <a:off x="1513094" y="1742766"/>
            <a:ext cx="576240" cy="442889"/>
          </a:xfrm>
          <a:prstGeom prst="down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2" name="下箭头 301"/>
          <p:cNvSpPr/>
          <p:nvPr/>
        </p:nvSpPr>
        <p:spPr>
          <a:xfrm rot="19504185">
            <a:off x="2573109" y="1710566"/>
            <a:ext cx="576240" cy="442889"/>
          </a:xfrm>
          <a:prstGeom prst="down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3" name="文本框 302"/>
          <p:cNvSpPr txBox="1"/>
          <p:nvPr/>
        </p:nvSpPr>
        <p:spPr>
          <a:xfrm>
            <a:off x="8867204" y="909732"/>
            <a:ext cx="218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 smtClean="0"/>
              <a:t>不同任务</a:t>
            </a:r>
            <a:endParaRPr kumimoji="1" lang="zh-CN" altLang="en-US" b="1" dirty="0"/>
          </a:p>
        </p:txBody>
      </p:sp>
      <p:sp>
        <p:nvSpPr>
          <p:cNvPr id="304" name="下箭头 303"/>
          <p:cNvSpPr/>
          <p:nvPr/>
        </p:nvSpPr>
        <p:spPr>
          <a:xfrm rot="2129615">
            <a:off x="9099224" y="1476462"/>
            <a:ext cx="576240" cy="442889"/>
          </a:xfrm>
          <a:prstGeom prst="down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5" name="下箭头 304"/>
          <p:cNvSpPr/>
          <p:nvPr/>
        </p:nvSpPr>
        <p:spPr>
          <a:xfrm rot="19504185">
            <a:off x="10271533" y="1444262"/>
            <a:ext cx="576240" cy="442889"/>
          </a:xfrm>
          <a:prstGeom prst="down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8803449" y="2774249"/>
            <a:ext cx="2323645" cy="683174"/>
            <a:chOff x="8803449" y="2774249"/>
            <a:chExt cx="2323645" cy="683174"/>
          </a:xfrm>
        </p:grpSpPr>
        <p:cxnSp>
          <p:nvCxnSpPr>
            <p:cNvPr id="313" name="肘形连接符 312"/>
            <p:cNvCxnSpPr>
              <a:stCxn id="300" idx="5"/>
              <a:endCxn id="69" idx="0"/>
            </p:cNvCxnSpPr>
            <p:nvPr/>
          </p:nvCxnSpPr>
          <p:spPr>
            <a:xfrm rot="16200000" flipH="1">
              <a:off x="9086231" y="2563619"/>
              <a:ext cx="611021" cy="1176586"/>
            </a:xfrm>
            <a:prstGeom prst="bentConnector3">
              <a:avLst>
                <a:gd name="adj1" fmla="val 44748"/>
              </a:avLst>
            </a:prstGeom>
            <a:ln w="317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肘形连接符 316"/>
            <p:cNvCxnSpPr>
              <a:stCxn id="126" idx="4"/>
              <a:endCxn id="69" idx="0"/>
            </p:cNvCxnSpPr>
            <p:nvPr/>
          </p:nvCxnSpPr>
          <p:spPr>
            <a:xfrm rot="5400000">
              <a:off x="10211977" y="2542306"/>
              <a:ext cx="683174" cy="114706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36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0.24492 0.0331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16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1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95" grpId="0" animBg="1"/>
      <p:bldP spid="96" grpId="0" animBg="1"/>
      <p:bldP spid="97" grpId="0"/>
      <p:bldP spid="98" grpId="0"/>
      <p:bldP spid="303" grpId="0"/>
      <p:bldP spid="304" grpId="0" animBg="1"/>
      <p:bldP spid="30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847" y="1518041"/>
            <a:ext cx="6784140" cy="33682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96" y="2619372"/>
            <a:ext cx="3761828" cy="226695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75434" y="1640440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下游操作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132896" y="5495924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24463"/>
                </a:solidFill>
              </a:rPr>
              <a:t>无法区分多义词的不同</a:t>
            </a:r>
            <a:r>
              <a:rPr lang="zh-CN" altLang="en-US" b="1" dirty="0" smtClean="0">
                <a:solidFill>
                  <a:srgbClr val="224463"/>
                </a:solidFill>
              </a:rPr>
              <a:t>语义</a:t>
            </a:r>
            <a:endParaRPr lang="en-US" altLang="zh-CN" b="1" dirty="0" smtClean="0">
              <a:solidFill>
                <a:srgbClr val="224463"/>
              </a:solidFill>
            </a:endParaRPr>
          </a:p>
          <a:p>
            <a:r>
              <a:rPr lang="zh-CN" altLang="en-US" dirty="0" smtClean="0">
                <a:solidFill>
                  <a:srgbClr val="224463"/>
                </a:solidFill>
              </a:rPr>
              <a:t>（一个词只有一个词向量）</a:t>
            </a:r>
            <a:endParaRPr lang="zh-CN" altLang="en-US" dirty="0">
              <a:solidFill>
                <a:srgbClr val="224463"/>
              </a:solidFill>
            </a:endParaRPr>
          </a:p>
        </p:txBody>
      </p:sp>
      <p:sp>
        <p:nvSpPr>
          <p:cNvPr id="12" name="下箭头 11"/>
          <p:cNvSpPr/>
          <p:nvPr/>
        </p:nvSpPr>
        <p:spPr>
          <a:xfrm rot="10800000">
            <a:off x="2566045" y="2093127"/>
            <a:ext cx="576240" cy="442889"/>
          </a:xfrm>
          <a:prstGeom prst="downArrow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1">
            <a:extLst>
              <a:ext uri="{FF2B5EF4-FFF2-40B4-BE49-F238E27FC236}">
                <a16:creationId xmlns:a16="http://schemas.microsoft.com/office/drawing/2014/main" xmlns="" id="{3285681E-63BB-427D-838A-01B210288E01}"/>
              </a:ext>
            </a:extLst>
          </p:cNvPr>
          <p:cNvGrpSpPr/>
          <p:nvPr/>
        </p:nvGrpSpPr>
        <p:grpSpPr>
          <a:xfrm>
            <a:off x="208221" y="255809"/>
            <a:ext cx="751192" cy="574537"/>
            <a:chOff x="6465859" y="1148078"/>
            <a:chExt cx="751192" cy="574537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7545E82C-287A-47FA-8D8B-EE440D47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59" y="1148078"/>
              <a:ext cx="672994" cy="574537"/>
            </a:xfrm>
            <a:custGeom>
              <a:avLst/>
              <a:gdLst>
                <a:gd name="T0" fmla="*/ 1459 w 1883"/>
                <a:gd name="T1" fmla="*/ 198 h 1868"/>
                <a:gd name="T2" fmla="*/ 1841 w 1883"/>
                <a:gd name="T3" fmla="*/ 1579 h 1868"/>
                <a:gd name="T4" fmla="*/ 1595 w 1883"/>
                <a:gd name="T5" fmla="*/ 1828 h 1868"/>
                <a:gd name="T6" fmla="*/ 202 w 1883"/>
                <a:gd name="T7" fmla="*/ 1462 h 1868"/>
                <a:gd name="T8" fmla="*/ 110 w 1883"/>
                <a:gd name="T9" fmla="*/ 1124 h 1868"/>
                <a:gd name="T10" fmla="*/ 1121 w 1883"/>
                <a:gd name="T11" fmla="*/ 109 h 1868"/>
                <a:gd name="T12" fmla="*/ 1459 w 1883"/>
                <a:gd name="T13" fmla="*/ 198 h 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3" h="1868">
                  <a:moveTo>
                    <a:pt x="1459" y="198"/>
                  </a:moveTo>
                  <a:cubicBezTo>
                    <a:pt x="1841" y="1579"/>
                    <a:pt x="1841" y="1579"/>
                    <a:pt x="1841" y="1579"/>
                  </a:cubicBezTo>
                  <a:cubicBezTo>
                    <a:pt x="1883" y="1729"/>
                    <a:pt x="1746" y="1868"/>
                    <a:pt x="1595" y="1828"/>
                  </a:cubicBezTo>
                  <a:cubicBezTo>
                    <a:pt x="202" y="1462"/>
                    <a:pt x="202" y="1462"/>
                    <a:pt x="202" y="1462"/>
                  </a:cubicBezTo>
                  <a:cubicBezTo>
                    <a:pt x="51" y="1423"/>
                    <a:pt x="0" y="1235"/>
                    <a:pt x="110" y="1124"/>
                  </a:cubicBezTo>
                  <a:cubicBezTo>
                    <a:pt x="1121" y="109"/>
                    <a:pt x="1121" y="109"/>
                    <a:pt x="1121" y="109"/>
                  </a:cubicBezTo>
                  <a:cubicBezTo>
                    <a:pt x="1231" y="0"/>
                    <a:pt x="1418" y="49"/>
                    <a:pt x="1459" y="198"/>
                  </a:cubicBezTo>
                  <a:close/>
                </a:path>
              </a:pathLst>
            </a:custGeom>
            <a:solidFill>
              <a:srgbClr val="C9E7FF"/>
            </a:solidFill>
            <a:ln>
              <a:noFill/>
            </a:ln>
            <a:effectLst>
              <a:outerShdw blurRad="165100" dist="127000" dir="2700000" algn="tl" rotWithShape="0">
                <a:srgbClr val="177DE3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01FCE2DA-DFED-4153-A5C0-AFF3104ED6E6}"/>
                </a:ext>
              </a:extLst>
            </p:cNvPr>
            <p:cNvSpPr txBox="1"/>
            <p:nvPr/>
          </p:nvSpPr>
          <p:spPr>
            <a:xfrm>
              <a:off x="6465859" y="1173737"/>
              <a:ext cx="751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3314A45D-DC43-4EFC-9E15-2D0BCEB178E0}"/>
              </a:ext>
            </a:extLst>
          </p:cNvPr>
          <p:cNvSpPr txBox="1"/>
          <p:nvPr/>
        </p:nvSpPr>
        <p:spPr>
          <a:xfrm>
            <a:off x="898980" y="25580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为什么研究</a:t>
            </a:r>
            <a:r>
              <a:rPr lang="en-US" altLang="zh-CN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 sz="2400" b="1" dirty="0">
              <a:solidFill>
                <a:srgbClr val="2344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4FF4C02-FBEA-49F1-B437-F7B7E83C2DDE}"/>
              </a:ext>
            </a:extLst>
          </p:cNvPr>
          <p:cNvSpPr txBox="1"/>
          <p:nvPr/>
        </p:nvSpPr>
        <p:spPr>
          <a:xfrm>
            <a:off x="898981" y="634922"/>
            <a:ext cx="251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预训练模型 </a:t>
            </a:r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word</a:t>
            </a:r>
            <a:r>
              <a:rPr lang="zh-CN" altLang="en-US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 </a:t>
            </a:r>
            <a:r>
              <a:rPr lang="en-US" altLang="zh-CN" sz="1200" dirty="0" smtClean="0">
                <a:solidFill>
                  <a:srgbClr val="234463"/>
                </a:solidFill>
                <a:latin typeface="Segoe UI Light" panose="020B0502040204020203" pitchFamily="34" charset="0"/>
                <a:ea typeface="微软雅黑 Light" pitchFamily="34" charset="-122"/>
                <a:cs typeface="Segoe UI Light" panose="020B0502040204020203" pitchFamily="34" charset="0"/>
              </a:rPr>
              <a:t>Embedding</a:t>
            </a:r>
            <a:endParaRPr lang="zh-CN" altLang="en-US" sz="1200" dirty="0">
              <a:solidFill>
                <a:srgbClr val="234463"/>
              </a:solidFill>
              <a:latin typeface="Segoe UI Light" panose="020B0502040204020203" pitchFamily="34" charset="0"/>
              <a:ea typeface="微软雅黑 Light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784350"/>
            <a:ext cx="4991100" cy="2260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7428" y="843859"/>
            <a:ext cx="442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ELMO(Embedding from Language Models)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4325" y="4845050"/>
            <a:ext cx="5129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先给定一个词的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后期</a:t>
            </a:r>
            <a:r>
              <a:rPr lang="zh-CN" altLang="en-US" dirty="0"/>
              <a:t>再根据上下文进行</a:t>
            </a:r>
            <a:r>
              <a:rPr lang="zh-CN" altLang="en-US" dirty="0" smtClean="0"/>
              <a:t>调整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029450" y="844375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GPT(Generative Pre-Training</a:t>
            </a:r>
            <a:r>
              <a:rPr lang="zh-CN" altLang="en-US" dirty="0"/>
              <a:t>生成式的预训练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619" y="1771650"/>
            <a:ext cx="2438400" cy="22733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08412" y="59189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24463"/>
                </a:solidFill>
              </a:rPr>
              <a:t>解决了多义词问题</a:t>
            </a:r>
          </a:p>
        </p:txBody>
      </p:sp>
      <p:sp>
        <p:nvSpPr>
          <p:cNvPr id="12" name="矩形 11"/>
          <p:cNvSpPr/>
          <p:nvPr/>
        </p:nvSpPr>
        <p:spPr>
          <a:xfrm>
            <a:off x="7029450" y="4845050"/>
            <a:ext cx="4772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第一</a:t>
            </a:r>
            <a:r>
              <a:rPr lang="zh-CN" altLang="en-US" dirty="0"/>
              <a:t>个阶段是利用语言模型进行预训练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第二</a:t>
            </a:r>
            <a:r>
              <a:rPr lang="zh-CN" altLang="en-US" dirty="0"/>
              <a:t>阶段通过</a:t>
            </a:r>
            <a:r>
              <a:rPr lang="en-US" altLang="zh-CN" dirty="0"/>
              <a:t>Fine-tuning</a:t>
            </a:r>
            <a:r>
              <a:rPr lang="zh-CN" altLang="en-US" dirty="0"/>
              <a:t>的模式解决下游任务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7029450" y="5669259"/>
            <a:ext cx="49006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b="1" dirty="0">
                <a:solidFill>
                  <a:srgbClr val="224463"/>
                </a:solidFill>
              </a:rPr>
              <a:t>特征抽取器用的</a:t>
            </a:r>
            <a:r>
              <a:rPr lang="en-US" altLang="zh-CN" b="1" dirty="0">
                <a:solidFill>
                  <a:srgbClr val="224463"/>
                </a:solidFill>
              </a:rPr>
              <a:t>Transformer</a:t>
            </a:r>
            <a:r>
              <a:rPr lang="zh-CN" altLang="en-US" b="1" dirty="0">
                <a:solidFill>
                  <a:srgbClr val="224463"/>
                </a:solidFill>
              </a:rPr>
              <a:t>，其特征抽取能力要强于</a:t>
            </a:r>
            <a:r>
              <a:rPr lang="en-US" altLang="zh-CN" b="1" dirty="0">
                <a:solidFill>
                  <a:srgbClr val="224463"/>
                </a:solidFill>
              </a:rPr>
              <a:t>LSTM</a:t>
            </a:r>
            <a:r>
              <a:rPr lang="zh-CN" altLang="en-US" b="1" dirty="0">
                <a:solidFill>
                  <a:srgbClr val="224463"/>
                </a:solidFill>
              </a:rPr>
              <a:t>  </a:t>
            </a:r>
            <a:endParaRPr lang="en-US" altLang="zh-CN" b="1" dirty="0" smtClean="0">
              <a:solidFill>
                <a:srgbClr val="224463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b="1" dirty="0" smtClean="0">
                <a:solidFill>
                  <a:srgbClr val="224463"/>
                </a:solidFill>
              </a:rPr>
              <a:t>采用</a:t>
            </a:r>
            <a:r>
              <a:rPr lang="zh-CN" altLang="en-US" b="1" dirty="0">
                <a:solidFill>
                  <a:srgbClr val="224463"/>
                </a:solidFill>
              </a:rPr>
              <a:t>单向的语言模型</a:t>
            </a:r>
            <a:endParaRPr lang="en-US" altLang="zh-CN" b="1" dirty="0">
              <a:solidFill>
                <a:srgbClr val="224463"/>
              </a:solidFill>
            </a:endParaRPr>
          </a:p>
        </p:txBody>
      </p:sp>
      <p:sp>
        <p:nvSpPr>
          <p:cNvPr id="14" name="云形标注 13"/>
          <p:cNvSpPr/>
          <p:nvPr/>
        </p:nvSpPr>
        <p:spPr>
          <a:xfrm>
            <a:off x="6129338" y="1385888"/>
            <a:ext cx="2034281" cy="1257300"/>
          </a:xfrm>
          <a:prstGeom prst="cloudCallout">
            <a:avLst>
              <a:gd name="adj1" fmla="val 51508"/>
              <a:gd name="adj2" fmla="val 477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>
                <a:solidFill>
                  <a:schemeClr val="tx1"/>
                </a:solidFill>
              </a:rPr>
              <a:t>易于并行；捕获长距离特征能力强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9" name="组合 1">
            <a:extLst>
              <a:ext uri="{FF2B5EF4-FFF2-40B4-BE49-F238E27FC236}">
                <a16:creationId xmlns:a16="http://schemas.microsoft.com/office/drawing/2014/main" xmlns="" id="{3285681E-63BB-427D-838A-01B210288E01}"/>
              </a:ext>
            </a:extLst>
          </p:cNvPr>
          <p:cNvGrpSpPr/>
          <p:nvPr/>
        </p:nvGrpSpPr>
        <p:grpSpPr>
          <a:xfrm>
            <a:off x="208221" y="255809"/>
            <a:ext cx="751192" cy="574537"/>
            <a:chOff x="6465859" y="1148078"/>
            <a:chExt cx="751192" cy="574537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xmlns="" id="{7545E82C-287A-47FA-8D8B-EE440D47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59" y="1148078"/>
              <a:ext cx="672994" cy="574537"/>
            </a:xfrm>
            <a:custGeom>
              <a:avLst/>
              <a:gdLst>
                <a:gd name="T0" fmla="*/ 1459 w 1883"/>
                <a:gd name="T1" fmla="*/ 198 h 1868"/>
                <a:gd name="T2" fmla="*/ 1841 w 1883"/>
                <a:gd name="T3" fmla="*/ 1579 h 1868"/>
                <a:gd name="T4" fmla="*/ 1595 w 1883"/>
                <a:gd name="T5" fmla="*/ 1828 h 1868"/>
                <a:gd name="T6" fmla="*/ 202 w 1883"/>
                <a:gd name="T7" fmla="*/ 1462 h 1868"/>
                <a:gd name="T8" fmla="*/ 110 w 1883"/>
                <a:gd name="T9" fmla="*/ 1124 h 1868"/>
                <a:gd name="T10" fmla="*/ 1121 w 1883"/>
                <a:gd name="T11" fmla="*/ 109 h 1868"/>
                <a:gd name="T12" fmla="*/ 1459 w 1883"/>
                <a:gd name="T13" fmla="*/ 198 h 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3" h="1868">
                  <a:moveTo>
                    <a:pt x="1459" y="198"/>
                  </a:moveTo>
                  <a:cubicBezTo>
                    <a:pt x="1841" y="1579"/>
                    <a:pt x="1841" y="1579"/>
                    <a:pt x="1841" y="1579"/>
                  </a:cubicBezTo>
                  <a:cubicBezTo>
                    <a:pt x="1883" y="1729"/>
                    <a:pt x="1746" y="1868"/>
                    <a:pt x="1595" y="1828"/>
                  </a:cubicBezTo>
                  <a:cubicBezTo>
                    <a:pt x="202" y="1462"/>
                    <a:pt x="202" y="1462"/>
                    <a:pt x="202" y="1462"/>
                  </a:cubicBezTo>
                  <a:cubicBezTo>
                    <a:pt x="51" y="1423"/>
                    <a:pt x="0" y="1235"/>
                    <a:pt x="110" y="1124"/>
                  </a:cubicBezTo>
                  <a:cubicBezTo>
                    <a:pt x="1121" y="109"/>
                    <a:pt x="1121" y="109"/>
                    <a:pt x="1121" y="109"/>
                  </a:cubicBezTo>
                  <a:cubicBezTo>
                    <a:pt x="1231" y="0"/>
                    <a:pt x="1418" y="49"/>
                    <a:pt x="1459" y="198"/>
                  </a:cubicBezTo>
                  <a:close/>
                </a:path>
              </a:pathLst>
            </a:custGeom>
            <a:solidFill>
              <a:srgbClr val="C9E7FF"/>
            </a:solidFill>
            <a:ln>
              <a:noFill/>
            </a:ln>
            <a:effectLst>
              <a:outerShdw blurRad="165100" dist="127000" dir="2700000" algn="tl" rotWithShape="0">
                <a:srgbClr val="177DE3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01FCE2DA-DFED-4153-A5C0-AFF3104ED6E6}"/>
                </a:ext>
              </a:extLst>
            </p:cNvPr>
            <p:cNvSpPr txBox="1"/>
            <p:nvPr/>
          </p:nvSpPr>
          <p:spPr>
            <a:xfrm>
              <a:off x="6465859" y="1173737"/>
              <a:ext cx="751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3314A45D-DC43-4EFC-9E15-2D0BCEB178E0}"/>
              </a:ext>
            </a:extLst>
          </p:cNvPr>
          <p:cNvSpPr txBox="1"/>
          <p:nvPr/>
        </p:nvSpPr>
        <p:spPr>
          <a:xfrm>
            <a:off x="898980" y="25580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为什么研究</a:t>
            </a:r>
            <a:r>
              <a:rPr lang="en-US" altLang="zh-CN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 sz="2400" b="1" dirty="0">
              <a:solidFill>
                <a:srgbClr val="2344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79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35" y="3433870"/>
            <a:ext cx="2565400" cy="2286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86350" y="5867512"/>
            <a:ext cx="348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1.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Transformer</a:t>
            </a:r>
            <a:r>
              <a:rPr kumimoji="1" lang="zh-CN" altLang="en-US" b="1" dirty="0" smtClean="0"/>
              <a:t>特征抽取器</a:t>
            </a:r>
            <a:endParaRPr kumimoji="1" lang="en-US" altLang="zh-CN" b="1" dirty="0" smtClean="0"/>
          </a:p>
          <a:p>
            <a:r>
              <a:rPr kumimoji="1" lang="en-US" altLang="zh-CN" b="1" dirty="0" smtClean="0"/>
              <a:t>2.</a:t>
            </a:r>
            <a:r>
              <a:rPr kumimoji="1" lang="zh-CN" altLang="en-US" b="1" dirty="0" smtClean="0"/>
              <a:t> 双向语言模型</a:t>
            </a:r>
            <a:endParaRPr kumimoji="1"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" y="1105344"/>
            <a:ext cx="4991100" cy="2260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46547" y="3914391"/>
            <a:ext cx="204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➕ </a:t>
            </a:r>
            <a:r>
              <a:rPr kumimoji="1" lang="en-US" altLang="zh-CN" dirty="0" smtClean="0"/>
              <a:t>transformer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582" y="1105344"/>
            <a:ext cx="2438400" cy="22733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026207" y="3660252"/>
            <a:ext cx="215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➕ 双向语言模型</a:t>
            </a:r>
            <a:endParaRPr kumimoji="1" lang="en-US" altLang="zh-CN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2746547" y="4236480"/>
            <a:ext cx="273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➕</a:t>
            </a:r>
            <a:r>
              <a:rPr kumimoji="1" lang="zh-CN" altLang="en-US" dirty="0" smtClean="0"/>
              <a:t>真正双向语言模型</a:t>
            </a:r>
            <a:endParaRPr kumimoji="1" lang="en-US" altLang="zh-CN" dirty="0" smtClean="0"/>
          </a:p>
        </p:txBody>
      </p:sp>
      <p:sp>
        <p:nvSpPr>
          <p:cNvPr id="17" name="虚尾箭头 16"/>
          <p:cNvSpPr/>
          <p:nvPr/>
        </p:nvSpPr>
        <p:spPr>
          <a:xfrm rot="8419953">
            <a:off x="7810429" y="3066705"/>
            <a:ext cx="708583" cy="623877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虚尾箭头 17"/>
          <p:cNvSpPr/>
          <p:nvPr/>
        </p:nvSpPr>
        <p:spPr>
          <a:xfrm rot="2185586">
            <a:off x="4449671" y="3146963"/>
            <a:ext cx="688784" cy="623877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">
            <a:extLst>
              <a:ext uri="{FF2B5EF4-FFF2-40B4-BE49-F238E27FC236}">
                <a16:creationId xmlns:a16="http://schemas.microsoft.com/office/drawing/2014/main" xmlns="" id="{3285681E-63BB-427D-838A-01B210288E01}"/>
              </a:ext>
            </a:extLst>
          </p:cNvPr>
          <p:cNvGrpSpPr/>
          <p:nvPr/>
        </p:nvGrpSpPr>
        <p:grpSpPr>
          <a:xfrm>
            <a:off x="208221" y="255809"/>
            <a:ext cx="751192" cy="574537"/>
            <a:chOff x="6465859" y="1148078"/>
            <a:chExt cx="751192" cy="574537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7545E82C-287A-47FA-8D8B-EE440D479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59" y="1148078"/>
              <a:ext cx="672994" cy="574537"/>
            </a:xfrm>
            <a:custGeom>
              <a:avLst/>
              <a:gdLst>
                <a:gd name="T0" fmla="*/ 1459 w 1883"/>
                <a:gd name="T1" fmla="*/ 198 h 1868"/>
                <a:gd name="T2" fmla="*/ 1841 w 1883"/>
                <a:gd name="T3" fmla="*/ 1579 h 1868"/>
                <a:gd name="T4" fmla="*/ 1595 w 1883"/>
                <a:gd name="T5" fmla="*/ 1828 h 1868"/>
                <a:gd name="T6" fmla="*/ 202 w 1883"/>
                <a:gd name="T7" fmla="*/ 1462 h 1868"/>
                <a:gd name="T8" fmla="*/ 110 w 1883"/>
                <a:gd name="T9" fmla="*/ 1124 h 1868"/>
                <a:gd name="T10" fmla="*/ 1121 w 1883"/>
                <a:gd name="T11" fmla="*/ 109 h 1868"/>
                <a:gd name="T12" fmla="*/ 1459 w 1883"/>
                <a:gd name="T13" fmla="*/ 198 h 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3" h="1868">
                  <a:moveTo>
                    <a:pt x="1459" y="198"/>
                  </a:moveTo>
                  <a:cubicBezTo>
                    <a:pt x="1841" y="1579"/>
                    <a:pt x="1841" y="1579"/>
                    <a:pt x="1841" y="1579"/>
                  </a:cubicBezTo>
                  <a:cubicBezTo>
                    <a:pt x="1883" y="1729"/>
                    <a:pt x="1746" y="1868"/>
                    <a:pt x="1595" y="1828"/>
                  </a:cubicBezTo>
                  <a:cubicBezTo>
                    <a:pt x="202" y="1462"/>
                    <a:pt x="202" y="1462"/>
                    <a:pt x="202" y="1462"/>
                  </a:cubicBezTo>
                  <a:cubicBezTo>
                    <a:pt x="51" y="1423"/>
                    <a:pt x="0" y="1235"/>
                    <a:pt x="110" y="1124"/>
                  </a:cubicBezTo>
                  <a:cubicBezTo>
                    <a:pt x="1121" y="109"/>
                    <a:pt x="1121" y="109"/>
                    <a:pt x="1121" y="109"/>
                  </a:cubicBezTo>
                  <a:cubicBezTo>
                    <a:pt x="1231" y="0"/>
                    <a:pt x="1418" y="49"/>
                    <a:pt x="1459" y="198"/>
                  </a:cubicBezTo>
                  <a:close/>
                </a:path>
              </a:pathLst>
            </a:custGeom>
            <a:solidFill>
              <a:srgbClr val="C9E7FF"/>
            </a:solidFill>
            <a:ln>
              <a:noFill/>
            </a:ln>
            <a:effectLst>
              <a:outerShdw blurRad="165100" dist="127000" dir="2700000" algn="tl" rotWithShape="0">
                <a:srgbClr val="177DE3">
                  <a:alpha val="1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01FCE2DA-DFED-4153-A5C0-AFF3104ED6E6}"/>
                </a:ext>
              </a:extLst>
            </p:cNvPr>
            <p:cNvSpPr txBox="1"/>
            <p:nvPr/>
          </p:nvSpPr>
          <p:spPr>
            <a:xfrm>
              <a:off x="6465859" y="1173737"/>
              <a:ext cx="751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2344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3314A45D-DC43-4EFC-9E15-2D0BCEB178E0}"/>
              </a:ext>
            </a:extLst>
          </p:cNvPr>
          <p:cNvSpPr txBox="1"/>
          <p:nvPr/>
        </p:nvSpPr>
        <p:spPr>
          <a:xfrm>
            <a:off x="898980" y="25580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为什么研究</a:t>
            </a:r>
            <a:r>
              <a:rPr lang="en-US" altLang="zh-CN" sz="2400" b="1" dirty="0" smtClean="0">
                <a:solidFill>
                  <a:srgbClr val="2344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 sz="2400" b="1" dirty="0">
              <a:solidFill>
                <a:srgbClr val="2344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7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40730</TotalTime>
  <Words>6937</Words>
  <Application>Microsoft Office PowerPoint</Application>
  <PresentationFormat>宽屏</PresentationFormat>
  <Paragraphs>391</Paragraphs>
  <Slides>34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DengXian</vt:lpstr>
      <vt:lpstr>DengXian Light</vt:lpstr>
      <vt:lpstr>pingfang SC</vt:lpstr>
      <vt:lpstr>Roboto</vt:lpstr>
      <vt:lpstr>等线</vt:lpstr>
      <vt:lpstr>等线 Light</vt:lpstr>
      <vt:lpstr>方正兰亭超细黑简体</vt:lpstr>
      <vt:lpstr>宋体</vt:lpstr>
      <vt:lpstr>微软雅黑</vt:lpstr>
      <vt:lpstr>微软雅黑 Light</vt:lpstr>
      <vt:lpstr>Arial</vt:lpstr>
      <vt:lpstr>Segoe UI Light</vt:lpstr>
      <vt:lpstr>Wingdings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z shen</cp:lastModifiedBy>
  <cp:revision>218</cp:revision>
  <dcterms:created xsi:type="dcterms:W3CDTF">2019-04-29T12:40:24Z</dcterms:created>
  <dcterms:modified xsi:type="dcterms:W3CDTF">2019-11-22T07:25:22Z</dcterms:modified>
</cp:coreProperties>
</file>